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AppData\Roaming\Microsoft\Excel\Kava%20Market%20(version%201).xlsb"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AppData\Roaming\Microsoft\Excel\Kava%20Market%20(version%201).xlsb"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ocuments\Economics\11\Kava%20Market%20(Recovered).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Sheet1!$B$2</c:f>
              <c:strCache>
                <c:ptCount val="1"/>
                <c:pt idx="0">
                  <c:v>Price (Vatu VuV)</c:v>
                </c:pt>
              </c:strCache>
            </c:strRef>
          </c:tx>
          <c:spPr>
            <a:ln w="9525" cap="rnd">
              <a:solidFill>
                <a:schemeClr val="accent1">
                  <a:alpha val="50000"/>
                </a:schemeClr>
              </a:solidFill>
              <a:round/>
            </a:ln>
            <a:effectLst/>
          </c:spPr>
          <c:marker>
            <c:symbol val="none"/>
          </c:marker>
          <c:xVal>
            <c:numRef>
              <c:f>Sheet1!$A$3:$A$6</c:f>
              <c:numCache>
                <c:formatCode>General</c:formatCode>
                <c:ptCount val="4"/>
                <c:pt idx="0">
                  <c:v>10</c:v>
                </c:pt>
                <c:pt idx="1">
                  <c:v>20</c:v>
                </c:pt>
                <c:pt idx="2">
                  <c:v>30</c:v>
                </c:pt>
                <c:pt idx="3">
                  <c:v>40</c:v>
                </c:pt>
              </c:numCache>
            </c:numRef>
          </c:xVal>
          <c:yVal>
            <c:numRef>
              <c:f>Sheet1!$B$3:$B$6</c:f>
              <c:numCache>
                <c:formatCode>General</c:formatCode>
                <c:ptCount val="4"/>
                <c:pt idx="0">
                  <c:v>50</c:v>
                </c:pt>
                <c:pt idx="1">
                  <c:v>100</c:v>
                </c:pt>
                <c:pt idx="2">
                  <c:v>150</c:v>
                </c:pt>
                <c:pt idx="3">
                  <c:v>200</c:v>
                </c:pt>
              </c:numCache>
            </c:numRef>
          </c:yVal>
          <c:smooth val="0"/>
        </c:ser>
        <c:dLbls>
          <c:showLegendKey val="0"/>
          <c:showVal val="0"/>
          <c:showCatName val="0"/>
          <c:showSerName val="0"/>
          <c:showPercent val="0"/>
          <c:showBubbleSize val="0"/>
        </c:dLbls>
        <c:axId val="1067470400"/>
        <c:axId val="1067482368"/>
      </c:scatterChart>
      <c:valAx>
        <c:axId val="1067470400"/>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en-US"/>
                  <a:t>Quatity (Number of Shells)</a:t>
                </a:r>
              </a:p>
            </c:rich>
          </c:tx>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067482368"/>
        <c:crosses val="autoZero"/>
        <c:crossBetween val="midCat"/>
      </c:valAx>
      <c:valAx>
        <c:axId val="1067482368"/>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en-US" dirty="0"/>
                  <a:t>Price of Kava VuV </a:t>
                </a:r>
              </a:p>
            </c:rich>
          </c:tx>
          <c:layout/>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067470400"/>
        <c:crosses val="autoZero"/>
        <c:crossBetween val="midCat"/>
      </c:valAx>
      <c:spPr>
        <a:pattFill prst="ltDnDiag">
          <a:fgClr>
            <a:schemeClr val="dk1">
              <a:lumMod val="15000"/>
              <a:lumOff val="85000"/>
            </a:schemeClr>
          </a:fgClr>
          <a:bgClr>
            <a:schemeClr val="lt1"/>
          </a:bgClr>
        </a:pattFill>
        <a:ln>
          <a:noFill/>
        </a:ln>
        <a:effectLst/>
      </c:spPr>
    </c:plotArea>
    <c:plotVisOnly val="1"/>
    <c:dispBlanksAs val="gap"/>
    <c:showDLblsOverMax val="0"/>
  </c:chart>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Sheet1!$E$2</c:f>
              <c:strCache>
                <c:ptCount val="1"/>
                <c:pt idx="0">
                  <c:v>Price (Vatu VuV)</c:v>
                </c:pt>
              </c:strCache>
            </c:strRef>
          </c:tx>
          <c:spPr>
            <a:ln w="9525" cap="rnd">
              <a:solidFill>
                <a:schemeClr val="accent1">
                  <a:alpha val="50000"/>
                </a:schemeClr>
              </a:solidFill>
              <a:round/>
            </a:ln>
            <a:effectLst/>
          </c:spPr>
          <c:marker>
            <c:symbol val="none"/>
          </c:marker>
          <c:xVal>
            <c:numRef>
              <c:f>Sheet1!$D$3:$D$6</c:f>
              <c:numCache>
                <c:formatCode>General</c:formatCode>
                <c:ptCount val="4"/>
                <c:pt idx="0">
                  <c:v>40</c:v>
                </c:pt>
                <c:pt idx="1">
                  <c:v>30</c:v>
                </c:pt>
                <c:pt idx="2">
                  <c:v>20</c:v>
                </c:pt>
                <c:pt idx="3">
                  <c:v>10</c:v>
                </c:pt>
              </c:numCache>
            </c:numRef>
          </c:xVal>
          <c:yVal>
            <c:numRef>
              <c:f>Sheet1!$E$3:$E$6</c:f>
              <c:numCache>
                <c:formatCode>General</c:formatCode>
                <c:ptCount val="4"/>
                <c:pt idx="0">
                  <c:v>50</c:v>
                </c:pt>
                <c:pt idx="1">
                  <c:v>100</c:v>
                </c:pt>
                <c:pt idx="2">
                  <c:v>150</c:v>
                </c:pt>
                <c:pt idx="3">
                  <c:v>200</c:v>
                </c:pt>
              </c:numCache>
            </c:numRef>
          </c:yVal>
          <c:smooth val="0"/>
        </c:ser>
        <c:dLbls>
          <c:showLegendKey val="0"/>
          <c:showVal val="0"/>
          <c:showCatName val="0"/>
          <c:showSerName val="0"/>
          <c:showPercent val="0"/>
          <c:showBubbleSize val="0"/>
        </c:dLbls>
        <c:axId val="1067472576"/>
        <c:axId val="1067484544"/>
      </c:scatterChart>
      <c:valAx>
        <c:axId val="1067472576"/>
        <c:scaling>
          <c:orientation val="minMax"/>
        </c:scaling>
        <c:delete val="0"/>
        <c:axPos val="b"/>
        <c:majorGridlines>
          <c:spPr>
            <a:ln w="9525" cap="flat" cmpd="sng" algn="ctr">
              <a:solidFill>
                <a:schemeClr val="dk1">
                  <a:lumMod val="15000"/>
                  <a:lumOff val="85000"/>
                </a:schemeClr>
              </a:solidFill>
              <a:round/>
            </a:ln>
            <a:effectLst/>
          </c:spPr>
        </c:majorGridlines>
        <c:minorGridlines>
          <c:spPr>
            <a:ln w="9525" cap="flat" cmpd="sng" algn="ctr">
              <a:solidFill>
                <a:schemeClr val="dk1">
                  <a:lumMod val="15000"/>
                  <a:lumOff val="85000"/>
                </a:schemeClr>
              </a:solidFill>
              <a:round/>
            </a:ln>
            <a:effectLst/>
          </c:spPr>
        </c:minorGridlines>
        <c:title>
          <c:tx>
            <c:rich>
              <a:bodyPr rot="0" spcFirstLastPara="1" vertOverflow="ellipsis" vert="horz" wrap="square" anchor="ctr" anchorCtr="1"/>
              <a:lstStyle/>
              <a:p>
                <a:pPr>
                  <a:defRPr sz="1200" b="1" i="0" u="none" strike="noStrike" kern="1200" baseline="0">
                    <a:solidFill>
                      <a:schemeClr val="dk1">
                        <a:lumMod val="65000"/>
                        <a:lumOff val="35000"/>
                      </a:schemeClr>
                    </a:solidFill>
                    <a:latin typeface="+mn-lt"/>
                    <a:ea typeface="+mn-ea"/>
                    <a:cs typeface="+mn-cs"/>
                  </a:defRPr>
                </a:pPr>
                <a:r>
                  <a:rPr lang="en-US" sz="1200" dirty="0" smtClean="0"/>
                  <a:t>Quantity </a:t>
                </a:r>
                <a:r>
                  <a:rPr lang="en-US" sz="1200" dirty="0"/>
                  <a:t>(Number of Shells)</a:t>
                </a:r>
              </a:p>
            </c:rich>
          </c:tx>
          <c:layout/>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1067484544"/>
        <c:crosses val="autoZero"/>
        <c:crossBetween val="midCat"/>
      </c:valAx>
      <c:valAx>
        <c:axId val="1067484544"/>
        <c:scaling>
          <c:orientation val="minMax"/>
        </c:scaling>
        <c:delete val="0"/>
        <c:axPos val="l"/>
        <c:majorGridlines>
          <c:spPr>
            <a:ln w="9525" cap="flat" cmpd="sng" algn="ctr">
              <a:solidFill>
                <a:schemeClr val="dk1">
                  <a:lumMod val="15000"/>
                  <a:lumOff val="85000"/>
                </a:schemeClr>
              </a:solidFill>
              <a:round/>
            </a:ln>
            <a:effectLst/>
          </c:spPr>
        </c:majorGridlines>
        <c:minorGridlines>
          <c:spPr>
            <a:ln w="9525" cap="flat" cmpd="sng" algn="ctr">
              <a:solidFill>
                <a:schemeClr val="dk1">
                  <a:lumMod val="15000"/>
                  <a:lumOff val="85000"/>
                </a:schemeClr>
              </a:solidFill>
              <a:round/>
            </a:ln>
            <a:effectLst/>
          </c:spPr>
        </c:minorGridlines>
        <c:title>
          <c:tx>
            <c:rich>
              <a:bodyPr rot="-5400000" spcFirstLastPara="1" vertOverflow="ellipsis" vert="horz" wrap="square" anchor="ctr" anchorCtr="1"/>
              <a:lstStyle/>
              <a:p>
                <a:pPr>
                  <a:defRPr sz="1200" b="1" i="0" u="none" strike="noStrike" kern="1200" baseline="0">
                    <a:solidFill>
                      <a:schemeClr val="dk1">
                        <a:lumMod val="65000"/>
                        <a:lumOff val="35000"/>
                      </a:schemeClr>
                    </a:solidFill>
                    <a:latin typeface="+mn-lt"/>
                    <a:ea typeface="+mn-ea"/>
                    <a:cs typeface="+mn-cs"/>
                  </a:defRPr>
                </a:pPr>
                <a:r>
                  <a:rPr lang="en-US" sz="1200" dirty="0"/>
                  <a:t>Price of Kava VuV </a:t>
                </a:r>
              </a:p>
            </c:rich>
          </c:tx>
          <c:layout/>
          <c:overlay val="0"/>
          <c:spPr>
            <a:noFill/>
            <a:ln>
              <a:noFill/>
            </a:ln>
            <a:effectLst/>
          </c:spPr>
          <c:txPr>
            <a:bodyPr rot="-5400000" spcFirstLastPara="1" vertOverflow="ellipsis" vert="horz" wrap="square" anchor="ctr" anchorCtr="1"/>
            <a:lstStyle/>
            <a:p>
              <a:pPr>
                <a:defRPr sz="12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067472576"/>
        <c:crosses val="autoZero"/>
        <c:crossBetween val="midCat"/>
      </c:valAx>
      <c:spPr>
        <a:pattFill prst="ltDnDiag">
          <a:fgClr>
            <a:schemeClr val="dk1">
              <a:lumMod val="15000"/>
              <a:lumOff val="85000"/>
            </a:schemeClr>
          </a:fgClr>
          <a:bgClr>
            <a:schemeClr val="lt1"/>
          </a:bgClr>
        </a:pattFill>
        <a:ln>
          <a:noFill/>
        </a:ln>
        <a:effectLst/>
      </c:spPr>
    </c:plotArea>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rgbClr val="FF0000"/>
              </a:solidFill>
              <a:round/>
            </a:ln>
            <a:effectLst/>
          </c:spPr>
          <c:marker>
            <c:symbol val="none"/>
          </c:marker>
          <c:xVal>
            <c:numRef>
              <c:f>Sheet1!$A$10:$A$13</c:f>
              <c:numCache>
                <c:formatCode>General</c:formatCode>
                <c:ptCount val="4"/>
                <c:pt idx="0">
                  <c:v>10</c:v>
                </c:pt>
                <c:pt idx="1">
                  <c:v>20</c:v>
                </c:pt>
                <c:pt idx="2">
                  <c:v>30</c:v>
                </c:pt>
                <c:pt idx="3">
                  <c:v>40</c:v>
                </c:pt>
              </c:numCache>
            </c:numRef>
          </c:xVal>
          <c:yVal>
            <c:numRef>
              <c:f>Sheet1!$C$10:$C$13</c:f>
              <c:numCache>
                <c:formatCode>General</c:formatCode>
                <c:ptCount val="4"/>
                <c:pt idx="0">
                  <c:v>50</c:v>
                </c:pt>
                <c:pt idx="1">
                  <c:v>100</c:v>
                </c:pt>
                <c:pt idx="2">
                  <c:v>150</c:v>
                </c:pt>
                <c:pt idx="3">
                  <c:v>200</c:v>
                </c:pt>
              </c:numCache>
            </c:numRef>
          </c:yVal>
          <c:smooth val="0"/>
        </c:ser>
        <c:ser>
          <c:idx val="1"/>
          <c:order val="1"/>
          <c:spPr>
            <a:ln w="19050" cap="rnd">
              <a:solidFill>
                <a:srgbClr val="00B0F0"/>
              </a:solidFill>
              <a:round/>
            </a:ln>
            <a:effectLst/>
          </c:spPr>
          <c:marker>
            <c:symbol val="none"/>
          </c:marker>
          <c:xVal>
            <c:numRef>
              <c:f>Sheet1!$B$10:$B$13</c:f>
              <c:numCache>
                <c:formatCode>General</c:formatCode>
                <c:ptCount val="4"/>
                <c:pt idx="0">
                  <c:v>40</c:v>
                </c:pt>
                <c:pt idx="1">
                  <c:v>30</c:v>
                </c:pt>
                <c:pt idx="2">
                  <c:v>20</c:v>
                </c:pt>
                <c:pt idx="3">
                  <c:v>10</c:v>
                </c:pt>
              </c:numCache>
            </c:numRef>
          </c:xVal>
          <c:yVal>
            <c:numRef>
              <c:f>Sheet1!$C$10:$C$13</c:f>
              <c:numCache>
                <c:formatCode>General</c:formatCode>
                <c:ptCount val="4"/>
                <c:pt idx="0">
                  <c:v>50</c:v>
                </c:pt>
                <c:pt idx="1">
                  <c:v>100</c:v>
                </c:pt>
                <c:pt idx="2">
                  <c:v>150</c:v>
                </c:pt>
                <c:pt idx="3">
                  <c:v>200</c:v>
                </c:pt>
              </c:numCache>
            </c:numRef>
          </c:yVal>
          <c:smooth val="0"/>
        </c:ser>
        <c:dLbls>
          <c:showLegendKey val="0"/>
          <c:showVal val="0"/>
          <c:showCatName val="0"/>
          <c:showSerName val="0"/>
          <c:showPercent val="0"/>
          <c:showBubbleSize val="0"/>
        </c:dLbls>
        <c:axId val="1067479648"/>
        <c:axId val="1067478560"/>
      </c:scatterChart>
      <c:valAx>
        <c:axId val="1067479648"/>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i="0" baseline="0" dirty="0" smtClean="0">
                    <a:effectLst/>
                  </a:rPr>
                  <a:t>Quantity (Number of Shells)</a:t>
                </a:r>
                <a:endParaRPr lang="en-US" dirty="0">
                  <a:effectLst/>
                </a:endParaRP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7478560"/>
        <c:crosses val="autoZero"/>
        <c:crossBetween val="midCat"/>
      </c:valAx>
      <c:valAx>
        <c:axId val="106747856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i="0" baseline="0" dirty="0" smtClean="0">
                    <a:effectLst/>
                  </a:rPr>
                  <a:t>Price of Kava VuV </a:t>
                </a:r>
                <a:endParaRPr lang="en-US" dirty="0">
                  <a:effectLst/>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7479648"/>
        <c:crosses val="autoZero"/>
        <c:crossBetween val="midCat"/>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FF00">
        <a:alpha val="26000"/>
      </a:srgbClr>
    </a:solid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0">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tx1"/>
    </cs:fontRef>
    <cs:spPr>
      <a:ln w="9525" cap="rnd">
        <a:solidFill>
          <a:schemeClr val="phClr">
            <a:alpha val="50000"/>
          </a:scheme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15000"/>
            <a:lumOff val="8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50">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tx1"/>
    </cs:fontRef>
    <cs:spPr>
      <a:ln w="9525" cap="rnd">
        <a:solidFill>
          <a:schemeClr val="phClr">
            <a:alpha val="50000"/>
          </a:scheme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15000"/>
            <a:lumOff val="8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0.845</cdr:x>
      <cdr:y>0.12342</cdr:y>
    </cdr:from>
    <cdr:to>
      <cdr:x>0.97167</cdr:x>
      <cdr:y>0.29923</cdr:y>
    </cdr:to>
    <cdr:sp macro="" textlink="">
      <cdr:nvSpPr>
        <cdr:cNvPr id="2" name="TextBox 1"/>
        <cdr:cNvSpPr txBox="1"/>
      </cdr:nvSpPr>
      <cdr:spPr>
        <a:xfrm xmlns:a="http://schemas.openxmlformats.org/drawingml/2006/main">
          <a:off x="3863340" y="427423"/>
          <a:ext cx="579120" cy="6088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S</a:t>
          </a:r>
        </a:p>
      </cdr:txBody>
    </cdr:sp>
  </cdr:relSizeAnchor>
  <cdr:relSizeAnchor xmlns:cdr="http://schemas.openxmlformats.org/drawingml/2006/chartDrawing">
    <cdr:from>
      <cdr:x>0.30833</cdr:x>
      <cdr:y>0.66667</cdr:y>
    </cdr:from>
    <cdr:to>
      <cdr:x>0.325</cdr:x>
      <cdr:y>0.68647</cdr:y>
    </cdr:to>
    <cdr:sp macro="" textlink="">
      <cdr:nvSpPr>
        <cdr:cNvPr id="3" name="Flowchart: Connector 2"/>
        <cdr:cNvSpPr/>
      </cdr:nvSpPr>
      <cdr:spPr>
        <a:xfrm xmlns:a="http://schemas.openxmlformats.org/drawingml/2006/main">
          <a:off x="1409700" y="2308860"/>
          <a:ext cx="76200" cy="68580"/>
        </a:xfrm>
        <a:prstGeom xmlns:a="http://schemas.openxmlformats.org/drawingml/2006/main" prst="flowChartConnector">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0.49111</cdr:x>
      <cdr:y>0.50972</cdr:y>
    </cdr:from>
    <cdr:to>
      <cdr:x>0.50778</cdr:x>
      <cdr:y>0.52952</cdr:y>
    </cdr:to>
    <cdr:sp macro="" textlink="">
      <cdr:nvSpPr>
        <cdr:cNvPr id="4" name="Flowchart: Connector 3"/>
        <cdr:cNvSpPr/>
      </cdr:nvSpPr>
      <cdr:spPr>
        <a:xfrm xmlns:a="http://schemas.openxmlformats.org/drawingml/2006/main">
          <a:off x="2245360" y="1765300"/>
          <a:ext cx="76200" cy="68580"/>
        </a:xfrm>
        <a:prstGeom xmlns:a="http://schemas.openxmlformats.org/drawingml/2006/main" prst="flowChartConnector">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0.67444</cdr:x>
      <cdr:y>0.3513</cdr:y>
    </cdr:from>
    <cdr:to>
      <cdr:x>0.69111</cdr:x>
      <cdr:y>0.3711</cdr:y>
    </cdr:to>
    <cdr:sp macro="" textlink="">
      <cdr:nvSpPr>
        <cdr:cNvPr id="5" name="Flowchart: Connector 4"/>
        <cdr:cNvSpPr/>
      </cdr:nvSpPr>
      <cdr:spPr>
        <a:xfrm xmlns:a="http://schemas.openxmlformats.org/drawingml/2006/main">
          <a:off x="3083560" y="1216660"/>
          <a:ext cx="76200" cy="68580"/>
        </a:xfrm>
        <a:prstGeom xmlns:a="http://schemas.openxmlformats.org/drawingml/2006/main" prst="flowChartConnector">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0.85778</cdr:x>
      <cdr:y>0.19509</cdr:y>
    </cdr:from>
    <cdr:to>
      <cdr:x>0.87444</cdr:x>
      <cdr:y>0.21489</cdr:y>
    </cdr:to>
    <cdr:sp macro="" textlink="">
      <cdr:nvSpPr>
        <cdr:cNvPr id="6" name="Flowchart: Connector 5"/>
        <cdr:cNvSpPr/>
      </cdr:nvSpPr>
      <cdr:spPr>
        <a:xfrm xmlns:a="http://schemas.openxmlformats.org/drawingml/2006/main">
          <a:off x="3921760" y="675640"/>
          <a:ext cx="76200" cy="68580"/>
        </a:xfrm>
        <a:prstGeom xmlns:a="http://schemas.openxmlformats.org/drawingml/2006/main" prst="flowChartConnector">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0.86634</cdr:x>
      <cdr:y>0.62082</cdr:y>
    </cdr:from>
    <cdr:to>
      <cdr:x>0.99301</cdr:x>
      <cdr:y>0.84278</cdr:y>
    </cdr:to>
    <cdr:sp macro="" textlink="">
      <cdr:nvSpPr>
        <cdr:cNvPr id="2" name="TextBox 1"/>
        <cdr:cNvSpPr txBox="1"/>
      </cdr:nvSpPr>
      <cdr:spPr>
        <a:xfrm xmlns:a="http://schemas.openxmlformats.org/drawingml/2006/main">
          <a:off x="4746506" y="2022358"/>
          <a:ext cx="693998" cy="72304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D</a:t>
          </a:r>
        </a:p>
      </cdr:txBody>
    </cdr:sp>
  </cdr:relSizeAnchor>
</c:userShapes>
</file>

<file path=ppt/drawings/drawing3.xml><?xml version="1.0" encoding="utf-8"?>
<c:userShapes xmlns:c="http://schemas.openxmlformats.org/drawingml/2006/chart">
  <cdr:relSizeAnchor xmlns:cdr="http://schemas.openxmlformats.org/drawingml/2006/chartDrawing">
    <cdr:from>
      <cdr:x>0.75711</cdr:x>
      <cdr:y>0.60064</cdr:y>
    </cdr:from>
    <cdr:to>
      <cdr:x>0.92828</cdr:x>
      <cdr:y>0.84866</cdr:y>
    </cdr:to>
    <cdr:sp macro="" textlink="">
      <cdr:nvSpPr>
        <cdr:cNvPr id="2" name="TextBox 1"/>
        <cdr:cNvSpPr txBox="1"/>
      </cdr:nvSpPr>
      <cdr:spPr>
        <a:xfrm xmlns:a="http://schemas.openxmlformats.org/drawingml/2006/main">
          <a:off x="4809660" y="2488841"/>
          <a:ext cx="1087395" cy="10277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D</a:t>
          </a:r>
          <a:endParaRPr lang="en-US" sz="1100" dirty="0"/>
        </a:p>
      </cdr:txBody>
    </cdr:sp>
  </cdr:relSizeAnchor>
  <cdr:relSizeAnchor xmlns:cdr="http://schemas.openxmlformats.org/drawingml/2006/chartDrawing">
    <cdr:from>
      <cdr:x>0.75128</cdr:x>
      <cdr:y>0.12482</cdr:y>
    </cdr:from>
    <cdr:to>
      <cdr:x>0.92245</cdr:x>
      <cdr:y>0.37284</cdr:y>
    </cdr:to>
    <cdr:sp macro="" textlink="">
      <cdr:nvSpPr>
        <cdr:cNvPr id="3" name="TextBox 2"/>
        <cdr:cNvSpPr txBox="1"/>
      </cdr:nvSpPr>
      <cdr:spPr>
        <a:xfrm xmlns:a="http://schemas.openxmlformats.org/drawingml/2006/main">
          <a:off x="4772644" y="517221"/>
          <a:ext cx="1087395" cy="10277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S</a:t>
          </a:r>
          <a:endParaRPr lang="en-US" sz="1100" dirty="0"/>
        </a:p>
      </cdr:txBody>
    </cdr:sp>
  </cdr:relSizeAnchor>
  <cdr:relSizeAnchor xmlns:cdr="http://schemas.openxmlformats.org/drawingml/2006/chartDrawing">
    <cdr:from>
      <cdr:x>0.53893</cdr:x>
      <cdr:y>0.40501</cdr:y>
    </cdr:from>
    <cdr:to>
      <cdr:x>0.7101</cdr:x>
      <cdr:y>0.65303</cdr:y>
    </cdr:to>
    <cdr:sp macro="" textlink="">
      <cdr:nvSpPr>
        <cdr:cNvPr id="4" name="TextBox 3"/>
        <cdr:cNvSpPr txBox="1"/>
      </cdr:nvSpPr>
      <cdr:spPr>
        <a:xfrm xmlns:a="http://schemas.openxmlformats.org/drawingml/2006/main">
          <a:off x="3423622" y="1678241"/>
          <a:ext cx="1087395" cy="10277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E</a:t>
          </a:r>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404039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207592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57199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170392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0456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3855960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464136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335665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2241228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D0A14-166D-42F4-B3C9-BB13D833A03C}"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255974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0D0A14-166D-42F4-B3C9-BB13D833A03C}" type="datetimeFigureOut">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325711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0D0A14-166D-42F4-B3C9-BB13D833A03C}" type="datetimeFigureOut">
              <a:rPr lang="en-US" smtClean="0"/>
              <a:t>10/6/2019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63129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0D0A14-166D-42F4-B3C9-BB13D833A03C}" type="datetimeFigureOut">
              <a:rPr lang="en-US" smtClean="0"/>
              <a:t>10/6/2019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114053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D0A14-166D-42F4-B3C9-BB13D833A03C}" type="datetimeFigureOut">
              <a:rPr lang="en-US" smtClean="0"/>
              <a:t>10/6/2019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394087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D0A14-166D-42F4-B3C9-BB13D833A03C}" type="datetimeFigureOut">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1703919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D0A14-166D-42F4-B3C9-BB13D833A03C}" type="datetimeFigureOut">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EC3EE-0948-4002-B0A3-391A488A0A4D}" type="slidenum">
              <a:rPr lang="en-US" smtClean="0"/>
              <a:t>‹#›</a:t>
            </a:fld>
            <a:endParaRPr lang="en-US"/>
          </a:p>
        </p:txBody>
      </p:sp>
    </p:spTree>
    <p:extLst>
      <p:ext uri="{BB962C8B-B14F-4D97-AF65-F5344CB8AC3E}">
        <p14:creationId xmlns:p14="http://schemas.microsoft.com/office/powerpoint/2010/main" val="1231645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0D0A14-166D-42F4-B3C9-BB13D833A03C}" type="datetimeFigureOut">
              <a:rPr lang="en-US" smtClean="0"/>
              <a:t>10/6/2019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5EC3EE-0948-4002-B0A3-391A488A0A4D}" type="slidenum">
              <a:rPr lang="en-US" smtClean="0"/>
              <a:t>‹#›</a:t>
            </a:fld>
            <a:endParaRPr lang="en-US"/>
          </a:p>
        </p:txBody>
      </p:sp>
    </p:spTree>
    <p:extLst>
      <p:ext uri="{BB962C8B-B14F-4D97-AF65-F5344CB8AC3E}">
        <p14:creationId xmlns:p14="http://schemas.microsoft.com/office/powerpoint/2010/main" val="362556877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a:t>M</a:t>
            </a:r>
            <a:r>
              <a:rPr lang="en-US" dirty="0" smtClean="0"/>
              <a:t>arket I</a:t>
            </a:r>
            <a:endParaRPr lang="en-US" dirty="0"/>
          </a:p>
        </p:txBody>
      </p:sp>
      <p:sp>
        <p:nvSpPr>
          <p:cNvPr id="3" name="Subtitle 2"/>
          <p:cNvSpPr>
            <a:spLocks noGrp="1"/>
          </p:cNvSpPr>
          <p:nvPr>
            <p:ph type="subTitle" idx="1"/>
          </p:nvPr>
        </p:nvSpPr>
        <p:spPr/>
        <p:txBody>
          <a:bodyPr/>
          <a:lstStyle/>
          <a:p>
            <a:r>
              <a:rPr lang="en-US" dirty="0" smtClean="0"/>
              <a:t>Students should be able to demonstrate an understanding on the types of market and the concept of market equilibrium</a:t>
            </a:r>
            <a:endParaRPr lang="en-US" dirty="0"/>
          </a:p>
        </p:txBody>
      </p:sp>
    </p:spTree>
    <p:extLst>
      <p:ext uri="{BB962C8B-B14F-4D97-AF65-F5344CB8AC3E}">
        <p14:creationId xmlns:p14="http://schemas.microsoft.com/office/powerpoint/2010/main" val="250388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6693" y="414356"/>
            <a:ext cx="7766936" cy="1646302"/>
          </a:xfrm>
        </p:spPr>
        <p:txBody>
          <a:bodyPr/>
          <a:lstStyle/>
          <a:p>
            <a:r>
              <a:rPr lang="en-US" dirty="0" smtClean="0">
                <a:solidFill>
                  <a:schemeClr val="tx1"/>
                </a:solidFill>
              </a:rPr>
              <a:t>Demand/Supply and </a:t>
            </a:r>
            <a:r>
              <a:rPr lang="en-US" u="sng" dirty="0" smtClean="0">
                <a:solidFill>
                  <a:schemeClr val="tx1"/>
                </a:solidFill>
              </a:rPr>
              <a:t>Equilibrium</a:t>
            </a:r>
            <a:endParaRPr lang="en-US" u="sng" dirty="0">
              <a:solidFill>
                <a:schemeClr val="tx1"/>
              </a:solidFill>
            </a:endParaRPr>
          </a:p>
        </p:txBody>
      </p:sp>
      <p:sp>
        <p:nvSpPr>
          <p:cNvPr id="6" name="TextBox 2"/>
          <p:cNvSpPr txBox="1"/>
          <p:nvPr/>
        </p:nvSpPr>
        <p:spPr>
          <a:xfrm>
            <a:off x="5234657" y="2153222"/>
            <a:ext cx="2004074" cy="430887"/>
          </a:xfrm>
          <a:prstGeom prst="rect">
            <a:avLst/>
          </a:prstGeom>
        </p:spPr>
        <p:style>
          <a:lnRef idx="2">
            <a:schemeClr val="accent5"/>
          </a:lnRef>
          <a:fillRef idx="1">
            <a:schemeClr val="lt1"/>
          </a:fillRef>
          <a:effectRef idx="0">
            <a:schemeClr val="accent5"/>
          </a:effectRef>
          <a:fontRef idx="minor">
            <a:schemeClr val="dk1"/>
          </a:fontRef>
        </p:style>
        <p:txBody>
          <a:bodyPr wrap="non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Market </a:t>
            </a:r>
            <a:r>
              <a:rPr lang="en-US" sz="11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Curve </a:t>
            </a:r>
            <a:r>
              <a:rPr lang="en-US" sz="11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For Kava</a:t>
            </a:r>
          </a:p>
          <a:p>
            <a:pPr algn="ctr"/>
            <a:r>
              <a:rPr lang="en-US" sz="11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at Tagabe Area</a:t>
            </a:r>
          </a:p>
        </p:txBody>
      </p:sp>
      <p:graphicFrame>
        <p:nvGraphicFramePr>
          <p:cNvPr id="12" name="Chart 11"/>
          <p:cNvGraphicFramePr>
            <a:graphicFrameLocks/>
          </p:cNvGraphicFramePr>
          <p:nvPr>
            <p:extLst>
              <p:ext uri="{D42A27DB-BD31-4B8C-83A1-F6EECF244321}">
                <p14:modId xmlns:p14="http://schemas.microsoft.com/office/powerpoint/2010/main" val="394780534"/>
              </p:ext>
            </p:extLst>
          </p:nvPr>
        </p:nvGraphicFramePr>
        <p:xfrm>
          <a:off x="3108388" y="2584109"/>
          <a:ext cx="6352673" cy="4143677"/>
        </p:xfrm>
        <a:graphic>
          <a:graphicData uri="http://schemas.openxmlformats.org/drawingml/2006/chart">
            <c:chart xmlns:c="http://schemas.openxmlformats.org/drawingml/2006/chart" xmlns:r="http://schemas.openxmlformats.org/officeDocument/2006/relationships" r:id="rId2"/>
          </a:graphicData>
        </a:graphic>
      </p:graphicFrame>
      <p:sp>
        <p:nvSpPr>
          <p:cNvPr id="13" name="Flowchart: Connector 12"/>
          <p:cNvSpPr/>
          <p:nvPr/>
        </p:nvSpPr>
        <p:spPr>
          <a:xfrm>
            <a:off x="7871979" y="3366474"/>
            <a:ext cx="96253" cy="8662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Flowchart: Connector 13"/>
          <p:cNvSpPr/>
          <p:nvPr/>
        </p:nvSpPr>
        <p:spPr>
          <a:xfrm>
            <a:off x="6865215" y="3999134"/>
            <a:ext cx="96253" cy="8662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Flowchart: Connector 14"/>
          <p:cNvSpPr/>
          <p:nvPr/>
        </p:nvSpPr>
        <p:spPr>
          <a:xfrm>
            <a:off x="6342878" y="4359227"/>
            <a:ext cx="96253" cy="8662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6" name="Flowchart: Connector 15"/>
          <p:cNvSpPr/>
          <p:nvPr/>
        </p:nvSpPr>
        <p:spPr>
          <a:xfrm>
            <a:off x="5819926" y="4718253"/>
            <a:ext cx="96253" cy="8662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Flowchart: Connector 16"/>
          <p:cNvSpPr/>
          <p:nvPr/>
        </p:nvSpPr>
        <p:spPr>
          <a:xfrm>
            <a:off x="4822618" y="5353705"/>
            <a:ext cx="96253" cy="8662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Flowchart: Connector 17"/>
          <p:cNvSpPr/>
          <p:nvPr/>
        </p:nvSpPr>
        <p:spPr>
          <a:xfrm>
            <a:off x="4809048" y="3323161"/>
            <a:ext cx="96253" cy="86627"/>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Flowchart: Connector 18"/>
          <p:cNvSpPr/>
          <p:nvPr/>
        </p:nvSpPr>
        <p:spPr>
          <a:xfrm>
            <a:off x="5824192" y="3999134"/>
            <a:ext cx="96253" cy="86627"/>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Flowchart: Connector 19"/>
          <p:cNvSpPr/>
          <p:nvPr/>
        </p:nvSpPr>
        <p:spPr>
          <a:xfrm>
            <a:off x="6832451" y="4674940"/>
            <a:ext cx="96253" cy="86627"/>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Flowchart: Connector 20"/>
          <p:cNvSpPr/>
          <p:nvPr/>
        </p:nvSpPr>
        <p:spPr>
          <a:xfrm>
            <a:off x="7920105" y="5353705"/>
            <a:ext cx="96253" cy="86627"/>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aphicFrame>
        <p:nvGraphicFramePr>
          <p:cNvPr id="22" name="Table 21"/>
          <p:cNvGraphicFramePr>
            <a:graphicFrameLocks noGrp="1"/>
          </p:cNvGraphicFramePr>
          <p:nvPr>
            <p:extLst>
              <p:ext uri="{D42A27DB-BD31-4B8C-83A1-F6EECF244321}">
                <p14:modId xmlns:p14="http://schemas.microsoft.com/office/powerpoint/2010/main" val="3580122392"/>
              </p:ext>
            </p:extLst>
          </p:nvPr>
        </p:nvGraphicFramePr>
        <p:xfrm>
          <a:off x="356137" y="1987030"/>
          <a:ext cx="2529443" cy="3365089"/>
        </p:xfrm>
        <a:graphic>
          <a:graphicData uri="http://schemas.openxmlformats.org/drawingml/2006/table">
            <a:tbl>
              <a:tblPr/>
              <a:tblGrid>
                <a:gridCol w="904773"/>
                <a:gridCol w="885524"/>
                <a:gridCol w="739146"/>
              </a:tblGrid>
              <a:tr h="1001878">
                <a:tc gridSpan="3">
                  <a:txBody>
                    <a:bodyPr/>
                    <a:lstStyle/>
                    <a:p>
                      <a:pPr algn="ctr" fontAlgn="ctr"/>
                      <a:r>
                        <a:rPr lang="en-US" sz="1600" b="0" i="0" u="none" strike="noStrike" dirty="0">
                          <a:solidFill>
                            <a:srgbClr val="000000"/>
                          </a:solidFill>
                          <a:effectLst/>
                          <a:latin typeface="Bauhaus 93" panose="04030905020B02020C02" pitchFamily="82" charset="0"/>
                        </a:rPr>
                        <a:t>Market </a:t>
                      </a:r>
                      <a:r>
                        <a:rPr lang="en-US" sz="1600" b="0" i="0" u="none" strike="noStrike" dirty="0" smtClean="0">
                          <a:solidFill>
                            <a:srgbClr val="000000"/>
                          </a:solidFill>
                          <a:effectLst/>
                          <a:latin typeface="Bauhaus 93" panose="04030905020B02020C02" pitchFamily="82" charset="0"/>
                        </a:rPr>
                        <a:t>Schedule For Kava at Tagabe</a:t>
                      </a:r>
                      <a:r>
                        <a:rPr lang="en-US" sz="1600" b="0" i="0" u="none" strike="noStrike" baseline="0" dirty="0" smtClean="0">
                          <a:solidFill>
                            <a:srgbClr val="000000"/>
                          </a:solidFill>
                          <a:effectLst/>
                          <a:latin typeface="Bauhaus 93" panose="04030905020B02020C02" pitchFamily="82" charset="0"/>
                        </a:rPr>
                        <a:t> Area</a:t>
                      </a:r>
                      <a:endParaRPr lang="en-US" sz="1600" b="0" i="0" u="none" strike="noStrike" dirty="0">
                        <a:solidFill>
                          <a:srgbClr val="000000"/>
                        </a:solidFill>
                        <a:effectLst/>
                        <a:latin typeface="Bauhaus 93" panose="04030905020B02020C02" pitchFamily="82"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Demanded</a:t>
                      </a:r>
                    </a:p>
                    <a:p>
                      <a:pPr algn="ctr" fontAlgn="ctr"/>
                      <a:r>
                        <a:rPr lang="en-US" sz="1200" b="0" i="0" u="none" strike="noStrike" dirty="0" smtClean="0">
                          <a:solidFill>
                            <a:srgbClr val="000000"/>
                          </a:solidFill>
                          <a:effectLst/>
                          <a:latin typeface="Bell MT" panose="02020503060305020303" pitchFamily="18" charset="0"/>
                        </a:rPr>
                        <a:t>(Number </a:t>
                      </a:r>
                      <a:r>
                        <a:rPr lang="en-US" sz="1200" b="0" i="0" u="none" strike="noStrike" dirty="0">
                          <a:solidFill>
                            <a:srgbClr val="000000"/>
                          </a:solidFill>
                          <a:effectLst/>
                          <a:latin typeface="Bell MT" panose="02020503060305020303" pitchFamily="18" charset="0"/>
                        </a:rPr>
                        <a:t>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Quantity </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Supplied</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(Number of Shells)</a:t>
                      </a:r>
                    </a:p>
                    <a:p>
                      <a:pPr algn="ctr"/>
                      <a:endParaRPr lang="en-US" dirty="0"/>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Price </a:t>
                      </a:r>
                    </a:p>
                    <a:p>
                      <a:pPr algn="ctr" fontAlgn="ctr"/>
                      <a:r>
                        <a:rPr lang="en-US" sz="1200" b="0" i="0" u="none" strike="noStrike" dirty="0" smtClean="0">
                          <a:solidFill>
                            <a:srgbClr val="000000"/>
                          </a:solidFill>
                          <a:effectLst/>
                          <a:latin typeface="Bell MT" panose="02020503060305020303" pitchFamily="18" charset="0"/>
                        </a:rPr>
                        <a:t>(Vatu VuV)</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40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10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30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30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874">
                <a:tc>
                  <a:txBody>
                    <a:bodyPr/>
                    <a:lstStyle/>
                    <a:p>
                      <a:pPr algn="ctr" fontAlgn="ctr"/>
                      <a:r>
                        <a:rPr lang="en-US" sz="1200" b="0" i="0" u="none" strike="noStrike" dirty="0" smtClean="0">
                          <a:solidFill>
                            <a:srgbClr val="000000"/>
                          </a:solidFill>
                          <a:effectLst/>
                          <a:latin typeface="Bell MT" panose="02020503060305020303" pitchFamily="18" charset="0"/>
                        </a:rPr>
                        <a:t>10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40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5596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6693" y="414356"/>
            <a:ext cx="7766936" cy="1646302"/>
          </a:xfrm>
        </p:spPr>
        <p:txBody>
          <a:bodyPr/>
          <a:lstStyle/>
          <a:p>
            <a:r>
              <a:rPr lang="en-US" dirty="0" smtClean="0">
                <a:solidFill>
                  <a:schemeClr val="tx1"/>
                </a:solidFill>
              </a:rPr>
              <a:t>Demand/Supply and </a:t>
            </a:r>
            <a:r>
              <a:rPr lang="en-US" u="sng" dirty="0" smtClean="0">
                <a:solidFill>
                  <a:schemeClr val="tx1"/>
                </a:solidFill>
              </a:rPr>
              <a:t>Equilibrium</a:t>
            </a:r>
            <a:endParaRPr lang="en-US" u="sng" dirty="0">
              <a:solidFill>
                <a:schemeClr val="tx1"/>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1211016121"/>
              </p:ext>
            </p:extLst>
          </p:nvPr>
        </p:nvGraphicFramePr>
        <p:xfrm>
          <a:off x="356137" y="1987030"/>
          <a:ext cx="2529443" cy="3699048"/>
        </p:xfrm>
        <a:graphic>
          <a:graphicData uri="http://schemas.openxmlformats.org/drawingml/2006/table">
            <a:tbl>
              <a:tblPr/>
              <a:tblGrid>
                <a:gridCol w="904773"/>
                <a:gridCol w="885524"/>
                <a:gridCol w="739146"/>
              </a:tblGrid>
              <a:tr h="1001878">
                <a:tc gridSpan="3">
                  <a:txBody>
                    <a:bodyPr/>
                    <a:lstStyle/>
                    <a:p>
                      <a:pPr algn="ctr" fontAlgn="ctr"/>
                      <a:r>
                        <a:rPr lang="en-US" sz="1600" b="0" i="0" u="none" strike="noStrike" dirty="0">
                          <a:solidFill>
                            <a:srgbClr val="000000"/>
                          </a:solidFill>
                          <a:effectLst/>
                          <a:latin typeface="Bauhaus 93" panose="04030905020B02020C02" pitchFamily="82" charset="0"/>
                        </a:rPr>
                        <a:t>Market </a:t>
                      </a:r>
                      <a:r>
                        <a:rPr lang="en-US" sz="1600" b="0" i="0" u="none" strike="noStrike" dirty="0" smtClean="0">
                          <a:solidFill>
                            <a:srgbClr val="000000"/>
                          </a:solidFill>
                          <a:effectLst/>
                          <a:latin typeface="Bauhaus 93" panose="04030905020B02020C02" pitchFamily="82" charset="0"/>
                        </a:rPr>
                        <a:t>Schedule For Kava at Tagabe</a:t>
                      </a:r>
                      <a:r>
                        <a:rPr lang="en-US" sz="1600" b="0" i="0" u="none" strike="noStrike" baseline="0" dirty="0" smtClean="0">
                          <a:solidFill>
                            <a:srgbClr val="000000"/>
                          </a:solidFill>
                          <a:effectLst/>
                          <a:latin typeface="Bauhaus 93" panose="04030905020B02020C02" pitchFamily="82" charset="0"/>
                        </a:rPr>
                        <a:t> Area</a:t>
                      </a:r>
                      <a:endParaRPr lang="en-US" sz="1600" b="0" i="0" u="none" strike="noStrike" dirty="0">
                        <a:solidFill>
                          <a:srgbClr val="000000"/>
                        </a:solidFill>
                        <a:effectLst/>
                        <a:latin typeface="Bauhaus 93" panose="04030905020B02020C02" pitchFamily="82"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Demanded</a:t>
                      </a:r>
                    </a:p>
                    <a:p>
                      <a:pPr algn="ctr" fontAlgn="ctr"/>
                      <a:r>
                        <a:rPr lang="en-US" sz="1200" b="0" i="0" u="none" strike="noStrike" dirty="0" smtClean="0">
                          <a:solidFill>
                            <a:srgbClr val="000000"/>
                          </a:solidFill>
                          <a:effectLst/>
                          <a:latin typeface="Bell MT" panose="02020503060305020303" pitchFamily="18" charset="0"/>
                        </a:rPr>
                        <a:t>(Number </a:t>
                      </a:r>
                      <a:r>
                        <a:rPr lang="en-US" sz="1200" b="0" i="0" u="none" strike="noStrike" dirty="0">
                          <a:solidFill>
                            <a:srgbClr val="000000"/>
                          </a:solidFill>
                          <a:effectLst/>
                          <a:latin typeface="Bell MT" panose="02020503060305020303" pitchFamily="18" charset="0"/>
                        </a:rPr>
                        <a:t>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Quantity </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Supplied</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(Number of Shells)</a:t>
                      </a:r>
                    </a:p>
                    <a:p>
                      <a:pPr algn="ctr"/>
                      <a:endParaRPr lang="en-US" dirty="0"/>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Price </a:t>
                      </a:r>
                    </a:p>
                    <a:p>
                      <a:pPr algn="ctr" fontAlgn="ctr"/>
                      <a:r>
                        <a:rPr lang="en-US" sz="1200" b="0" i="0" u="none" strike="noStrike" dirty="0" smtClean="0">
                          <a:solidFill>
                            <a:srgbClr val="000000"/>
                          </a:solidFill>
                          <a:effectLst/>
                          <a:latin typeface="Bell MT" panose="02020503060305020303" pitchFamily="18" charset="0"/>
                        </a:rPr>
                        <a:t>(Vatu VuV)</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40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10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30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25</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125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30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874">
                <a:tc>
                  <a:txBody>
                    <a:bodyPr/>
                    <a:lstStyle/>
                    <a:p>
                      <a:pPr algn="ctr" fontAlgn="ctr"/>
                      <a:r>
                        <a:rPr lang="en-US" sz="1200" b="0" i="0" u="none" strike="noStrike" dirty="0" smtClean="0">
                          <a:solidFill>
                            <a:srgbClr val="000000"/>
                          </a:solidFill>
                          <a:effectLst/>
                          <a:latin typeface="Bell MT" panose="02020503060305020303" pitchFamily="18" charset="0"/>
                        </a:rPr>
                        <a:t>10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40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9" name="Picture 28"/>
          <p:cNvPicPr>
            <a:picLocks noChangeAspect="1"/>
          </p:cNvPicPr>
          <p:nvPr/>
        </p:nvPicPr>
        <p:blipFill>
          <a:blip r:embed="rId2"/>
          <a:stretch>
            <a:fillRect/>
          </a:stretch>
        </p:blipFill>
        <p:spPr>
          <a:xfrm>
            <a:off x="3096803" y="1943100"/>
            <a:ext cx="6867525" cy="4914900"/>
          </a:xfrm>
          <a:prstGeom prst="rect">
            <a:avLst/>
          </a:prstGeom>
        </p:spPr>
      </p:pic>
    </p:spTree>
    <p:extLst>
      <p:ext uri="{BB962C8B-B14F-4D97-AF65-F5344CB8AC3E}">
        <p14:creationId xmlns:p14="http://schemas.microsoft.com/office/powerpoint/2010/main" val="2044132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35794" y="4083113"/>
            <a:ext cx="452673" cy="60658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16693" y="414356"/>
            <a:ext cx="7766936" cy="1646302"/>
          </a:xfrm>
        </p:spPr>
        <p:txBody>
          <a:bodyPr/>
          <a:lstStyle/>
          <a:p>
            <a:r>
              <a:rPr lang="en-US" dirty="0" smtClean="0">
                <a:solidFill>
                  <a:schemeClr val="tx1"/>
                </a:solidFill>
              </a:rPr>
              <a:t>Demand/Supply and </a:t>
            </a:r>
            <a:r>
              <a:rPr lang="en-US" u="sng" dirty="0" smtClean="0">
                <a:solidFill>
                  <a:schemeClr val="tx1"/>
                </a:solidFill>
              </a:rPr>
              <a:t>Equilibrium</a:t>
            </a:r>
            <a:endParaRPr lang="en-US" u="sng" dirty="0">
              <a:solidFill>
                <a:schemeClr val="tx1"/>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1290028439"/>
              </p:ext>
            </p:extLst>
          </p:nvPr>
        </p:nvGraphicFramePr>
        <p:xfrm>
          <a:off x="356137" y="1987030"/>
          <a:ext cx="2529443" cy="3699048"/>
        </p:xfrm>
        <a:graphic>
          <a:graphicData uri="http://schemas.openxmlformats.org/drawingml/2006/table">
            <a:tbl>
              <a:tblPr/>
              <a:tblGrid>
                <a:gridCol w="904773"/>
                <a:gridCol w="885524"/>
                <a:gridCol w="739146"/>
              </a:tblGrid>
              <a:tr h="1001878">
                <a:tc gridSpan="3">
                  <a:txBody>
                    <a:bodyPr/>
                    <a:lstStyle/>
                    <a:p>
                      <a:pPr algn="ctr" fontAlgn="ctr"/>
                      <a:r>
                        <a:rPr lang="en-US" sz="1600" b="0" i="0" u="none" strike="noStrike" dirty="0">
                          <a:solidFill>
                            <a:srgbClr val="000000"/>
                          </a:solidFill>
                          <a:effectLst/>
                          <a:latin typeface="Bauhaus 93" panose="04030905020B02020C02" pitchFamily="82" charset="0"/>
                        </a:rPr>
                        <a:t>Market </a:t>
                      </a:r>
                      <a:r>
                        <a:rPr lang="en-US" sz="1600" b="0" i="0" u="none" strike="noStrike" dirty="0" smtClean="0">
                          <a:solidFill>
                            <a:srgbClr val="000000"/>
                          </a:solidFill>
                          <a:effectLst/>
                          <a:latin typeface="Bauhaus 93" panose="04030905020B02020C02" pitchFamily="82" charset="0"/>
                        </a:rPr>
                        <a:t>Schedule For Kava at Tagabe</a:t>
                      </a:r>
                      <a:r>
                        <a:rPr lang="en-US" sz="1600" b="0" i="0" u="none" strike="noStrike" baseline="0" dirty="0" smtClean="0">
                          <a:solidFill>
                            <a:srgbClr val="000000"/>
                          </a:solidFill>
                          <a:effectLst/>
                          <a:latin typeface="Bauhaus 93" panose="04030905020B02020C02" pitchFamily="82" charset="0"/>
                        </a:rPr>
                        <a:t> Area</a:t>
                      </a:r>
                      <a:endParaRPr lang="en-US" sz="1600" b="0" i="0" u="none" strike="noStrike" dirty="0">
                        <a:solidFill>
                          <a:srgbClr val="000000"/>
                        </a:solidFill>
                        <a:effectLst/>
                        <a:latin typeface="Bauhaus 93" panose="04030905020B02020C02" pitchFamily="82"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Demanded</a:t>
                      </a:r>
                    </a:p>
                    <a:p>
                      <a:pPr algn="ctr" fontAlgn="ctr"/>
                      <a:r>
                        <a:rPr lang="en-US" sz="1200" b="0" i="0" u="none" strike="noStrike" dirty="0" smtClean="0">
                          <a:solidFill>
                            <a:srgbClr val="000000"/>
                          </a:solidFill>
                          <a:effectLst/>
                          <a:latin typeface="Bell MT" panose="02020503060305020303" pitchFamily="18" charset="0"/>
                        </a:rPr>
                        <a:t>(Number </a:t>
                      </a:r>
                      <a:r>
                        <a:rPr lang="en-US" sz="1200" b="0" i="0" u="none" strike="noStrike" dirty="0">
                          <a:solidFill>
                            <a:srgbClr val="000000"/>
                          </a:solidFill>
                          <a:effectLst/>
                          <a:latin typeface="Bell MT" panose="02020503060305020303" pitchFamily="18" charset="0"/>
                        </a:rPr>
                        <a:t>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Quantity </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Supplied</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(Number of Shells)</a:t>
                      </a:r>
                    </a:p>
                    <a:p>
                      <a:pPr algn="ctr"/>
                      <a:endParaRPr lang="en-US" dirty="0"/>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Price </a:t>
                      </a:r>
                    </a:p>
                    <a:p>
                      <a:pPr algn="ctr" fontAlgn="ctr"/>
                      <a:r>
                        <a:rPr lang="en-US" sz="1200" b="0" i="0" u="none" strike="noStrike" dirty="0" smtClean="0">
                          <a:solidFill>
                            <a:srgbClr val="000000"/>
                          </a:solidFill>
                          <a:effectLst/>
                          <a:latin typeface="Bell MT" panose="02020503060305020303" pitchFamily="18" charset="0"/>
                        </a:rPr>
                        <a:t>(Vatu VuV)</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40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10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30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20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25</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125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30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874">
                <a:tc>
                  <a:txBody>
                    <a:bodyPr/>
                    <a:lstStyle/>
                    <a:p>
                      <a:pPr algn="ctr" fontAlgn="ctr"/>
                      <a:r>
                        <a:rPr lang="en-US" sz="1200" b="0" i="0" u="none" strike="noStrike" dirty="0" smtClean="0">
                          <a:solidFill>
                            <a:srgbClr val="000000"/>
                          </a:solidFill>
                          <a:effectLst/>
                          <a:latin typeface="Bell MT" panose="02020503060305020303" pitchFamily="18" charset="0"/>
                        </a:rPr>
                        <a:t>10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40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 name="Picture 2"/>
          <p:cNvPicPr>
            <a:picLocks noChangeAspect="1"/>
          </p:cNvPicPr>
          <p:nvPr/>
        </p:nvPicPr>
        <p:blipFill>
          <a:blip r:embed="rId2"/>
          <a:stretch>
            <a:fillRect/>
          </a:stretch>
        </p:blipFill>
        <p:spPr>
          <a:xfrm>
            <a:off x="3539904" y="1944600"/>
            <a:ext cx="6279568" cy="4494115"/>
          </a:xfrm>
          <a:prstGeom prst="rect">
            <a:avLst/>
          </a:prstGeom>
        </p:spPr>
      </p:pic>
      <p:sp>
        <p:nvSpPr>
          <p:cNvPr id="7" name="Rectangle 6"/>
          <p:cNvSpPr/>
          <p:nvPr/>
        </p:nvSpPr>
        <p:spPr>
          <a:xfrm>
            <a:off x="2307131" y="5050315"/>
            <a:ext cx="452673" cy="60658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5724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6693" y="414356"/>
            <a:ext cx="7766936" cy="1646302"/>
          </a:xfrm>
        </p:spPr>
        <p:txBody>
          <a:bodyPr/>
          <a:lstStyle/>
          <a:p>
            <a:r>
              <a:rPr lang="en-US" dirty="0" smtClean="0">
                <a:solidFill>
                  <a:schemeClr val="tx1"/>
                </a:solidFill>
              </a:rPr>
              <a:t>Demand/Supply and </a:t>
            </a:r>
            <a:r>
              <a:rPr lang="en-US" u="sng" dirty="0" smtClean="0">
                <a:solidFill>
                  <a:schemeClr val="tx1"/>
                </a:solidFill>
              </a:rPr>
              <a:t>Equilibrium</a:t>
            </a:r>
            <a:endParaRPr lang="en-US" u="sng" dirty="0">
              <a:solidFill>
                <a:schemeClr val="tx1"/>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1211016121"/>
              </p:ext>
            </p:extLst>
          </p:nvPr>
        </p:nvGraphicFramePr>
        <p:xfrm>
          <a:off x="356137" y="1987030"/>
          <a:ext cx="2529443" cy="3699048"/>
        </p:xfrm>
        <a:graphic>
          <a:graphicData uri="http://schemas.openxmlformats.org/drawingml/2006/table">
            <a:tbl>
              <a:tblPr/>
              <a:tblGrid>
                <a:gridCol w="904773"/>
                <a:gridCol w="885524"/>
                <a:gridCol w="739146"/>
              </a:tblGrid>
              <a:tr h="1001878">
                <a:tc gridSpan="3">
                  <a:txBody>
                    <a:bodyPr/>
                    <a:lstStyle/>
                    <a:p>
                      <a:pPr algn="ctr" fontAlgn="ctr"/>
                      <a:r>
                        <a:rPr lang="en-US" sz="1600" b="0" i="0" u="none" strike="noStrike" dirty="0">
                          <a:solidFill>
                            <a:srgbClr val="000000"/>
                          </a:solidFill>
                          <a:effectLst/>
                          <a:latin typeface="Bauhaus 93" panose="04030905020B02020C02" pitchFamily="82" charset="0"/>
                        </a:rPr>
                        <a:t>Market </a:t>
                      </a:r>
                      <a:r>
                        <a:rPr lang="en-US" sz="1600" b="0" i="0" u="none" strike="noStrike" dirty="0" smtClean="0">
                          <a:solidFill>
                            <a:srgbClr val="000000"/>
                          </a:solidFill>
                          <a:effectLst/>
                          <a:latin typeface="Bauhaus 93" panose="04030905020B02020C02" pitchFamily="82" charset="0"/>
                        </a:rPr>
                        <a:t>Schedule For Kava at Tagabe</a:t>
                      </a:r>
                      <a:r>
                        <a:rPr lang="en-US" sz="1600" b="0" i="0" u="none" strike="noStrike" baseline="0" dirty="0" smtClean="0">
                          <a:solidFill>
                            <a:srgbClr val="000000"/>
                          </a:solidFill>
                          <a:effectLst/>
                          <a:latin typeface="Bauhaus 93" panose="04030905020B02020C02" pitchFamily="82" charset="0"/>
                        </a:rPr>
                        <a:t> Area</a:t>
                      </a:r>
                      <a:endParaRPr lang="en-US" sz="1600" b="0" i="0" u="none" strike="noStrike" dirty="0">
                        <a:solidFill>
                          <a:srgbClr val="000000"/>
                        </a:solidFill>
                        <a:effectLst/>
                        <a:latin typeface="Bauhaus 93" panose="04030905020B02020C02" pitchFamily="82"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Demanded</a:t>
                      </a:r>
                    </a:p>
                    <a:p>
                      <a:pPr algn="ctr" fontAlgn="ctr"/>
                      <a:r>
                        <a:rPr lang="en-US" sz="1200" b="0" i="0" u="none" strike="noStrike" dirty="0" smtClean="0">
                          <a:solidFill>
                            <a:srgbClr val="000000"/>
                          </a:solidFill>
                          <a:effectLst/>
                          <a:latin typeface="Bell MT" panose="02020503060305020303" pitchFamily="18" charset="0"/>
                        </a:rPr>
                        <a:t>(Number </a:t>
                      </a:r>
                      <a:r>
                        <a:rPr lang="en-US" sz="1200" b="0" i="0" u="none" strike="noStrike" dirty="0">
                          <a:solidFill>
                            <a:srgbClr val="000000"/>
                          </a:solidFill>
                          <a:effectLst/>
                          <a:latin typeface="Bell MT" panose="02020503060305020303" pitchFamily="18" charset="0"/>
                        </a:rPr>
                        <a:t>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Quantity </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Supplied</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(Number of Shells)</a:t>
                      </a:r>
                    </a:p>
                    <a:p>
                      <a:pPr algn="ctr"/>
                      <a:endParaRPr lang="en-US" dirty="0"/>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Price </a:t>
                      </a:r>
                    </a:p>
                    <a:p>
                      <a:pPr algn="ctr" fontAlgn="ctr"/>
                      <a:r>
                        <a:rPr lang="en-US" sz="1200" b="0" i="0" u="none" strike="noStrike" dirty="0" smtClean="0">
                          <a:solidFill>
                            <a:srgbClr val="000000"/>
                          </a:solidFill>
                          <a:effectLst/>
                          <a:latin typeface="Bell MT" panose="02020503060305020303" pitchFamily="18" charset="0"/>
                        </a:rPr>
                        <a:t>(Vatu VuV)</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40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10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30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25</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125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30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874">
                <a:tc>
                  <a:txBody>
                    <a:bodyPr/>
                    <a:lstStyle/>
                    <a:p>
                      <a:pPr algn="ctr" fontAlgn="ctr"/>
                      <a:r>
                        <a:rPr lang="en-US" sz="1200" b="0" i="0" u="none" strike="noStrike" dirty="0" smtClean="0">
                          <a:solidFill>
                            <a:srgbClr val="000000"/>
                          </a:solidFill>
                          <a:effectLst/>
                          <a:latin typeface="Bell MT" panose="02020503060305020303" pitchFamily="18" charset="0"/>
                        </a:rPr>
                        <a:t>10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40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9" name="Picture 28"/>
          <p:cNvPicPr>
            <a:picLocks noChangeAspect="1"/>
          </p:cNvPicPr>
          <p:nvPr/>
        </p:nvPicPr>
        <p:blipFill>
          <a:blip r:embed="rId2"/>
          <a:stretch>
            <a:fillRect/>
          </a:stretch>
        </p:blipFill>
        <p:spPr>
          <a:xfrm>
            <a:off x="3096803" y="1943100"/>
            <a:ext cx="6867525" cy="4914900"/>
          </a:xfrm>
          <a:prstGeom prst="rect">
            <a:avLst/>
          </a:prstGeom>
        </p:spPr>
      </p:pic>
      <p:sp>
        <p:nvSpPr>
          <p:cNvPr id="7" name="Freeform 6"/>
          <p:cNvSpPr/>
          <p:nvPr/>
        </p:nvSpPr>
        <p:spPr>
          <a:xfrm>
            <a:off x="5042780" y="4327556"/>
            <a:ext cx="3268301" cy="1077363"/>
          </a:xfrm>
          <a:custGeom>
            <a:avLst/>
            <a:gdLst>
              <a:gd name="connsiteX0" fmla="*/ 0 w 3268301"/>
              <a:gd name="connsiteY0" fmla="*/ 1077363 h 1077363"/>
              <a:gd name="connsiteX1" fmla="*/ 1638677 w 3268301"/>
              <a:gd name="connsiteY1" fmla="*/ 0 h 1077363"/>
              <a:gd name="connsiteX2" fmla="*/ 3268301 w 3268301"/>
              <a:gd name="connsiteY2" fmla="*/ 1068309 h 1077363"/>
              <a:gd name="connsiteX3" fmla="*/ 0 w 3268301"/>
              <a:gd name="connsiteY3" fmla="*/ 1077363 h 1077363"/>
            </a:gdLst>
            <a:ahLst/>
            <a:cxnLst>
              <a:cxn ang="0">
                <a:pos x="connsiteX0" y="connsiteY0"/>
              </a:cxn>
              <a:cxn ang="0">
                <a:pos x="connsiteX1" y="connsiteY1"/>
              </a:cxn>
              <a:cxn ang="0">
                <a:pos x="connsiteX2" y="connsiteY2"/>
              </a:cxn>
              <a:cxn ang="0">
                <a:pos x="connsiteX3" y="connsiteY3"/>
              </a:cxn>
            </a:cxnLst>
            <a:rect l="l" t="t" r="r" b="b"/>
            <a:pathLst>
              <a:path w="3268301" h="1077363">
                <a:moveTo>
                  <a:pt x="0" y="1077363"/>
                </a:moveTo>
                <a:lnTo>
                  <a:pt x="1638677" y="0"/>
                </a:lnTo>
                <a:lnTo>
                  <a:pt x="3268301" y="1068309"/>
                </a:lnTo>
                <a:lnTo>
                  <a:pt x="0" y="1077363"/>
                </a:lnTo>
                <a:close/>
              </a:path>
            </a:pathLst>
          </a:cu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Excess Demand</a:t>
            </a:r>
          </a:p>
          <a:p>
            <a:pPr algn="ctr"/>
            <a:r>
              <a:rPr lang="en-US" sz="1200" dirty="0" smtClean="0"/>
              <a:t>/Shortage</a:t>
            </a:r>
            <a:endParaRPr lang="en-US" sz="1200" dirty="0"/>
          </a:p>
        </p:txBody>
      </p:sp>
    </p:spTree>
    <p:extLst>
      <p:ext uri="{BB962C8B-B14F-4D97-AF65-F5344CB8AC3E}">
        <p14:creationId xmlns:p14="http://schemas.microsoft.com/office/powerpoint/2010/main" val="2204044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1285592" y="552261"/>
            <a:ext cx="2390115" cy="1165079"/>
          </a:xfrm>
          <a:prstGeom prst="wedgeEllipseCallout">
            <a:avLst>
              <a:gd name="adj1" fmla="val -50649"/>
              <a:gd name="adj2" fmla="val 245396"/>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QD&gt;QS</a:t>
            </a:r>
          </a:p>
          <a:p>
            <a:pPr algn="ctr"/>
            <a:r>
              <a:rPr lang="en-US" dirty="0" smtClean="0"/>
              <a:t>QS&lt;QD</a:t>
            </a:r>
            <a:endParaRPr lang="en-US" dirty="0"/>
          </a:p>
        </p:txBody>
      </p:sp>
      <p:sp>
        <p:nvSpPr>
          <p:cNvPr id="2" name="Title 1"/>
          <p:cNvSpPr>
            <a:spLocks noGrp="1"/>
          </p:cNvSpPr>
          <p:nvPr>
            <p:ph type="ctrTitle"/>
          </p:nvPr>
        </p:nvSpPr>
        <p:spPr>
          <a:xfrm>
            <a:off x="1417105" y="188019"/>
            <a:ext cx="7766936" cy="1646302"/>
          </a:xfrm>
        </p:spPr>
        <p:txBody>
          <a:bodyPr/>
          <a:lstStyle/>
          <a:p>
            <a:r>
              <a:rPr lang="en-US" dirty="0" smtClean="0">
                <a:solidFill>
                  <a:schemeClr val="tx1"/>
                </a:solidFill>
              </a:rPr>
              <a:t>Excess Demand</a:t>
            </a:r>
            <a:endParaRPr lang="en-US" u="sng" dirty="0">
              <a:solidFill>
                <a:schemeClr val="tx1"/>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3237587338"/>
              </p:ext>
            </p:extLst>
          </p:nvPr>
        </p:nvGraphicFramePr>
        <p:xfrm>
          <a:off x="356137" y="1987030"/>
          <a:ext cx="2529443" cy="3699048"/>
        </p:xfrm>
        <a:graphic>
          <a:graphicData uri="http://schemas.openxmlformats.org/drawingml/2006/table">
            <a:tbl>
              <a:tblPr/>
              <a:tblGrid>
                <a:gridCol w="904773"/>
                <a:gridCol w="885524"/>
                <a:gridCol w="739146"/>
              </a:tblGrid>
              <a:tr h="1001878">
                <a:tc gridSpan="3">
                  <a:txBody>
                    <a:bodyPr/>
                    <a:lstStyle/>
                    <a:p>
                      <a:pPr algn="ctr" fontAlgn="ctr"/>
                      <a:r>
                        <a:rPr lang="en-US" sz="1600" b="0" i="0" u="none" strike="noStrike" dirty="0">
                          <a:solidFill>
                            <a:srgbClr val="000000"/>
                          </a:solidFill>
                          <a:effectLst/>
                          <a:latin typeface="Bauhaus 93" panose="04030905020B02020C02" pitchFamily="82" charset="0"/>
                        </a:rPr>
                        <a:t>Market </a:t>
                      </a:r>
                      <a:r>
                        <a:rPr lang="en-US" sz="1600" b="0" i="0" u="none" strike="noStrike" dirty="0" smtClean="0">
                          <a:solidFill>
                            <a:srgbClr val="000000"/>
                          </a:solidFill>
                          <a:effectLst/>
                          <a:latin typeface="Bauhaus 93" panose="04030905020B02020C02" pitchFamily="82" charset="0"/>
                        </a:rPr>
                        <a:t>Schedule For Kava at Tagabe</a:t>
                      </a:r>
                      <a:r>
                        <a:rPr lang="en-US" sz="1600" b="0" i="0" u="none" strike="noStrike" baseline="0" dirty="0" smtClean="0">
                          <a:solidFill>
                            <a:srgbClr val="000000"/>
                          </a:solidFill>
                          <a:effectLst/>
                          <a:latin typeface="Bauhaus 93" panose="04030905020B02020C02" pitchFamily="82" charset="0"/>
                        </a:rPr>
                        <a:t> Area</a:t>
                      </a:r>
                      <a:endParaRPr lang="en-US" sz="1600" b="0" i="0" u="none" strike="noStrike" dirty="0">
                        <a:solidFill>
                          <a:srgbClr val="000000"/>
                        </a:solidFill>
                        <a:effectLst/>
                        <a:latin typeface="Bauhaus 93" panose="04030905020B02020C02" pitchFamily="82"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Demanded</a:t>
                      </a:r>
                    </a:p>
                    <a:p>
                      <a:pPr algn="ctr" fontAlgn="ctr"/>
                      <a:r>
                        <a:rPr lang="en-US" sz="1200" b="0" i="0" u="none" strike="noStrike" dirty="0" smtClean="0">
                          <a:solidFill>
                            <a:srgbClr val="000000"/>
                          </a:solidFill>
                          <a:effectLst/>
                          <a:latin typeface="Bell MT" panose="02020503060305020303" pitchFamily="18" charset="0"/>
                        </a:rPr>
                        <a:t>(Number </a:t>
                      </a:r>
                      <a:r>
                        <a:rPr lang="en-US" sz="1200" b="0" i="0" u="none" strike="noStrike" dirty="0">
                          <a:solidFill>
                            <a:srgbClr val="000000"/>
                          </a:solidFill>
                          <a:effectLst/>
                          <a:latin typeface="Bell MT" panose="02020503060305020303" pitchFamily="18" charset="0"/>
                        </a:rPr>
                        <a:t>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Quantity </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Supplied</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(Number of Shells)</a:t>
                      </a:r>
                    </a:p>
                    <a:p>
                      <a:pPr algn="ctr"/>
                      <a:endParaRPr lang="en-US" dirty="0"/>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Price </a:t>
                      </a:r>
                    </a:p>
                    <a:p>
                      <a:pPr algn="ctr" fontAlgn="ctr"/>
                      <a:r>
                        <a:rPr lang="en-US" sz="1200" b="0" i="0" u="none" strike="noStrike" dirty="0" smtClean="0">
                          <a:solidFill>
                            <a:srgbClr val="000000"/>
                          </a:solidFill>
                          <a:effectLst/>
                          <a:latin typeface="Bell MT" panose="02020503060305020303" pitchFamily="18" charset="0"/>
                        </a:rPr>
                        <a:t>(Vatu VuV)</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40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10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30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20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25</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125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30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874">
                <a:tc>
                  <a:txBody>
                    <a:bodyPr/>
                    <a:lstStyle/>
                    <a:p>
                      <a:pPr algn="ctr" fontAlgn="ctr"/>
                      <a:r>
                        <a:rPr lang="en-US" sz="1200" b="0" i="0" u="none" strike="noStrike" dirty="0" smtClean="0">
                          <a:solidFill>
                            <a:srgbClr val="000000"/>
                          </a:solidFill>
                          <a:effectLst/>
                          <a:latin typeface="Bell MT" panose="02020503060305020303" pitchFamily="18" charset="0"/>
                        </a:rPr>
                        <a:t>10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40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9" name="Picture 28"/>
          <p:cNvPicPr>
            <a:picLocks noChangeAspect="1"/>
          </p:cNvPicPr>
          <p:nvPr/>
        </p:nvPicPr>
        <p:blipFill>
          <a:blip r:embed="rId2"/>
          <a:stretch>
            <a:fillRect/>
          </a:stretch>
        </p:blipFill>
        <p:spPr>
          <a:xfrm>
            <a:off x="3096803" y="1943100"/>
            <a:ext cx="6867525" cy="4914900"/>
          </a:xfrm>
          <a:prstGeom prst="rect">
            <a:avLst/>
          </a:prstGeom>
        </p:spPr>
      </p:pic>
      <p:sp>
        <p:nvSpPr>
          <p:cNvPr id="7" name="Freeform 6"/>
          <p:cNvSpPr/>
          <p:nvPr/>
        </p:nvSpPr>
        <p:spPr>
          <a:xfrm>
            <a:off x="5042780" y="4327556"/>
            <a:ext cx="3268301" cy="1077363"/>
          </a:xfrm>
          <a:custGeom>
            <a:avLst/>
            <a:gdLst>
              <a:gd name="connsiteX0" fmla="*/ 0 w 3268301"/>
              <a:gd name="connsiteY0" fmla="*/ 1077363 h 1077363"/>
              <a:gd name="connsiteX1" fmla="*/ 1638677 w 3268301"/>
              <a:gd name="connsiteY1" fmla="*/ 0 h 1077363"/>
              <a:gd name="connsiteX2" fmla="*/ 3268301 w 3268301"/>
              <a:gd name="connsiteY2" fmla="*/ 1068309 h 1077363"/>
              <a:gd name="connsiteX3" fmla="*/ 0 w 3268301"/>
              <a:gd name="connsiteY3" fmla="*/ 1077363 h 1077363"/>
            </a:gdLst>
            <a:ahLst/>
            <a:cxnLst>
              <a:cxn ang="0">
                <a:pos x="connsiteX0" y="connsiteY0"/>
              </a:cxn>
              <a:cxn ang="0">
                <a:pos x="connsiteX1" y="connsiteY1"/>
              </a:cxn>
              <a:cxn ang="0">
                <a:pos x="connsiteX2" y="connsiteY2"/>
              </a:cxn>
              <a:cxn ang="0">
                <a:pos x="connsiteX3" y="connsiteY3"/>
              </a:cxn>
            </a:cxnLst>
            <a:rect l="l" t="t" r="r" b="b"/>
            <a:pathLst>
              <a:path w="3268301" h="1077363">
                <a:moveTo>
                  <a:pt x="0" y="1077363"/>
                </a:moveTo>
                <a:lnTo>
                  <a:pt x="1638677" y="0"/>
                </a:lnTo>
                <a:lnTo>
                  <a:pt x="3268301" y="1068309"/>
                </a:lnTo>
                <a:lnTo>
                  <a:pt x="0" y="1077363"/>
                </a:lnTo>
                <a:close/>
              </a:path>
            </a:pathLst>
          </a:cu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Excess Demand</a:t>
            </a:r>
          </a:p>
          <a:p>
            <a:pPr algn="ctr"/>
            <a:r>
              <a:rPr lang="en-US" sz="1200" dirty="0" smtClean="0"/>
              <a:t>(Shortage)</a:t>
            </a:r>
            <a:endParaRPr lang="en-US" sz="1200" dirty="0"/>
          </a:p>
        </p:txBody>
      </p:sp>
    </p:spTree>
    <p:extLst>
      <p:ext uri="{BB962C8B-B14F-4D97-AF65-F5344CB8AC3E}">
        <p14:creationId xmlns:p14="http://schemas.microsoft.com/office/powerpoint/2010/main" val="1238387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1285592" y="552261"/>
            <a:ext cx="2390115" cy="1165079"/>
          </a:xfrm>
          <a:prstGeom prst="wedgeEllipseCallout">
            <a:avLst>
              <a:gd name="adj1" fmla="val -51028"/>
              <a:gd name="adj2" fmla="val 33320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QD&lt;QS</a:t>
            </a:r>
          </a:p>
          <a:p>
            <a:pPr algn="ctr"/>
            <a:r>
              <a:rPr lang="en-US" dirty="0" smtClean="0"/>
              <a:t>QS&gt;QD</a:t>
            </a:r>
            <a:endParaRPr lang="en-US" dirty="0"/>
          </a:p>
        </p:txBody>
      </p:sp>
      <p:sp>
        <p:nvSpPr>
          <p:cNvPr id="2" name="Title 1"/>
          <p:cNvSpPr>
            <a:spLocks noGrp="1"/>
          </p:cNvSpPr>
          <p:nvPr>
            <p:ph type="ctrTitle"/>
          </p:nvPr>
        </p:nvSpPr>
        <p:spPr>
          <a:xfrm>
            <a:off x="1417105" y="188019"/>
            <a:ext cx="7766936" cy="1646302"/>
          </a:xfrm>
        </p:spPr>
        <p:txBody>
          <a:bodyPr/>
          <a:lstStyle/>
          <a:p>
            <a:r>
              <a:rPr lang="en-US" dirty="0" smtClean="0">
                <a:solidFill>
                  <a:schemeClr val="tx1"/>
                </a:solidFill>
              </a:rPr>
              <a:t>Excess Demand</a:t>
            </a:r>
            <a:endParaRPr lang="en-US" u="sng" dirty="0">
              <a:solidFill>
                <a:schemeClr val="tx1"/>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3945260429"/>
              </p:ext>
            </p:extLst>
          </p:nvPr>
        </p:nvGraphicFramePr>
        <p:xfrm>
          <a:off x="356137" y="1987030"/>
          <a:ext cx="2529443" cy="3699048"/>
        </p:xfrm>
        <a:graphic>
          <a:graphicData uri="http://schemas.openxmlformats.org/drawingml/2006/table">
            <a:tbl>
              <a:tblPr/>
              <a:tblGrid>
                <a:gridCol w="904773"/>
                <a:gridCol w="885524"/>
                <a:gridCol w="739146"/>
              </a:tblGrid>
              <a:tr h="1001878">
                <a:tc gridSpan="3">
                  <a:txBody>
                    <a:bodyPr/>
                    <a:lstStyle/>
                    <a:p>
                      <a:pPr algn="ctr" fontAlgn="ctr"/>
                      <a:r>
                        <a:rPr lang="en-US" sz="1600" b="0" i="0" u="none" strike="noStrike" dirty="0">
                          <a:solidFill>
                            <a:srgbClr val="000000"/>
                          </a:solidFill>
                          <a:effectLst/>
                          <a:latin typeface="Bauhaus 93" panose="04030905020B02020C02" pitchFamily="82" charset="0"/>
                        </a:rPr>
                        <a:t>Market </a:t>
                      </a:r>
                      <a:r>
                        <a:rPr lang="en-US" sz="1600" b="0" i="0" u="none" strike="noStrike" dirty="0" smtClean="0">
                          <a:solidFill>
                            <a:srgbClr val="000000"/>
                          </a:solidFill>
                          <a:effectLst/>
                          <a:latin typeface="Bauhaus 93" panose="04030905020B02020C02" pitchFamily="82" charset="0"/>
                        </a:rPr>
                        <a:t>Schedule For Kava at Tagabe</a:t>
                      </a:r>
                      <a:r>
                        <a:rPr lang="en-US" sz="1600" b="0" i="0" u="none" strike="noStrike" baseline="0" dirty="0" smtClean="0">
                          <a:solidFill>
                            <a:srgbClr val="000000"/>
                          </a:solidFill>
                          <a:effectLst/>
                          <a:latin typeface="Bauhaus 93" panose="04030905020B02020C02" pitchFamily="82" charset="0"/>
                        </a:rPr>
                        <a:t> Area</a:t>
                      </a:r>
                      <a:endParaRPr lang="en-US" sz="1600" b="0" i="0" u="none" strike="noStrike" dirty="0">
                        <a:solidFill>
                          <a:srgbClr val="000000"/>
                        </a:solidFill>
                        <a:effectLst/>
                        <a:latin typeface="Bauhaus 93" panose="04030905020B02020C02" pitchFamily="82"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Demanded</a:t>
                      </a:r>
                    </a:p>
                    <a:p>
                      <a:pPr algn="ctr" fontAlgn="ctr"/>
                      <a:r>
                        <a:rPr lang="en-US" sz="1200" b="0" i="0" u="none" strike="noStrike" dirty="0" smtClean="0">
                          <a:solidFill>
                            <a:srgbClr val="000000"/>
                          </a:solidFill>
                          <a:effectLst/>
                          <a:latin typeface="Bell MT" panose="02020503060305020303" pitchFamily="18" charset="0"/>
                        </a:rPr>
                        <a:t>(Number </a:t>
                      </a:r>
                      <a:r>
                        <a:rPr lang="en-US" sz="1200" b="0" i="0" u="none" strike="noStrike" dirty="0">
                          <a:solidFill>
                            <a:srgbClr val="000000"/>
                          </a:solidFill>
                          <a:effectLst/>
                          <a:latin typeface="Bell MT" panose="02020503060305020303" pitchFamily="18" charset="0"/>
                        </a:rPr>
                        <a:t>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Quantity </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Supplied</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(Number of Shells)</a:t>
                      </a:r>
                    </a:p>
                    <a:p>
                      <a:pPr algn="ctr"/>
                      <a:endParaRPr lang="en-US" dirty="0"/>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Price </a:t>
                      </a:r>
                    </a:p>
                    <a:p>
                      <a:pPr algn="ctr" fontAlgn="ctr"/>
                      <a:r>
                        <a:rPr lang="en-US" sz="1200" b="0" i="0" u="none" strike="noStrike" dirty="0" smtClean="0">
                          <a:solidFill>
                            <a:srgbClr val="000000"/>
                          </a:solidFill>
                          <a:effectLst/>
                          <a:latin typeface="Bell MT" panose="02020503060305020303" pitchFamily="18" charset="0"/>
                        </a:rPr>
                        <a:t>(Vatu VuV)</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40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US" sz="1200" dirty="0" smtClean="0">
                          <a:latin typeface="Bell MT" panose="02020503060305020303" pitchFamily="18" charset="0"/>
                        </a:rPr>
                        <a:t>10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30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US" sz="1200" dirty="0" smtClean="0">
                          <a:latin typeface="Bell MT" panose="02020503060305020303" pitchFamily="18" charset="0"/>
                        </a:rPr>
                        <a:t>20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25</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125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a:r>
                        <a:rPr lang="en-US" sz="1200" dirty="0" smtClean="0">
                          <a:latin typeface="Bell MT" panose="02020503060305020303" pitchFamily="18" charset="0"/>
                        </a:rPr>
                        <a:t>30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347874">
                <a:tc>
                  <a:txBody>
                    <a:bodyPr/>
                    <a:lstStyle/>
                    <a:p>
                      <a:pPr algn="ctr" fontAlgn="ctr"/>
                      <a:r>
                        <a:rPr lang="en-US" sz="1200" b="0" i="0" u="none" strike="noStrike" dirty="0" smtClean="0">
                          <a:solidFill>
                            <a:srgbClr val="000000"/>
                          </a:solidFill>
                          <a:effectLst/>
                          <a:latin typeface="Bell MT" panose="02020503060305020303" pitchFamily="18" charset="0"/>
                        </a:rPr>
                        <a:t>10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US" sz="1200" dirty="0" smtClean="0">
                          <a:latin typeface="Bell MT" panose="02020503060305020303" pitchFamily="18" charset="0"/>
                        </a:rPr>
                        <a:t>40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pic>
        <p:nvPicPr>
          <p:cNvPr id="29" name="Picture 28"/>
          <p:cNvPicPr>
            <a:picLocks noChangeAspect="1"/>
          </p:cNvPicPr>
          <p:nvPr/>
        </p:nvPicPr>
        <p:blipFill>
          <a:blip r:embed="rId2"/>
          <a:stretch>
            <a:fillRect/>
          </a:stretch>
        </p:blipFill>
        <p:spPr>
          <a:xfrm>
            <a:off x="3096803" y="1943100"/>
            <a:ext cx="6867525" cy="4914900"/>
          </a:xfrm>
          <a:prstGeom prst="rect">
            <a:avLst/>
          </a:prstGeom>
        </p:spPr>
      </p:pic>
      <p:sp>
        <p:nvSpPr>
          <p:cNvPr id="4" name="Freeform 3"/>
          <p:cNvSpPr/>
          <p:nvPr/>
        </p:nvSpPr>
        <p:spPr>
          <a:xfrm>
            <a:off x="5051834" y="3268301"/>
            <a:ext cx="3232087" cy="1077362"/>
          </a:xfrm>
          <a:custGeom>
            <a:avLst/>
            <a:gdLst>
              <a:gd name="connsiteX0" fmla="*/ 0 w 3232087"/>
              <a:gd name="connsiteY0" fmla="*/ 0 h 1077362"/>
              <a:gd name="connsiteX1" fmla="*/ 3232087 w 3232087"/>
              <a:gd name="connsiteY1" fmla="*/ 18107 h 1077362"/>
              <a:gd name="connsiteX2" fmla="*/ 1629623 w 3232087"/>
              <a:gd name="connsiteY2" fmla="*/ 1077362 h 1077362"/>
              <a:gd name="connsiteX3" fmla="*/ 0 w 3232087"/>
              <a:gd name="connsiteY3" fmla="*/ 0 h 1077362"/>
            </a:gdLst>
            <a:ahLst/>
            <a:cxnLst>
              <a:cxn ang="0">
                <a:pos x="connsiteX0" y="connsiteY0"/>
              </a:cxn>
              <a:cxn ang="0">
                <a:pos x="connsiteX1" y="connsiteY1"/>
              </a:cxn>
              <a:cxn ang="0">
                <a:pos x="connsiteX2" y="connsiteY2"/>
              </a:cxn>
              <a:cxn ang="0">
                <a:pos x="connsiteX3" y="connsiteY3"/>
              </a:cxn>
            </a:cxnLst>
            <a:rect l="l" t="t" r="r" b="b"/>
            <a:pathLst>
              <a:path w="3232087" h="1077362">
                <a:moveTo>
                  <a:pt x="0" y="0"/>
                </a:moveTo>
                <a:lnTo>
                  <a:pt x="3232087" y="18107"/>
                </a:lnTo>
                <a:lnTo>
                  <a:pt x="1629623" y="1077362"/>
                </a:lnTo>
                <a:lnTo>
                  <a:pt x="0" y="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Excess Supply</a:t>
            </a:r>
          </a:p>
          <a:p>
            <a:pPr algn="ctr"/>
            <a:r>
              <a:rPr lang="en-US" sz="1200" dirty="0"/>
              <a:t>(</a:t>
            </a:r>
            <a:r>
              <a:rPr lang="en-US" sz="1200" dirty="0" smtClean="0"/>
              <a:t>Surplus)</a:t>
            </a:r>
            <a:endParaRPr lang="en-US" sz="1200" dirty="0"/>
          </a:p>
        </p:txBody>
      </p:sp>
    </p:spTree>
    <p:extLst>
      <p:ext uri="{BB962C8B-B14F-4D97-AF65-F5344CB8AC3E}">
        <p14:creationId xmlns:p14="http://schemas.microsoft.com/office/powerpoint/2010/main" val="4023379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35794" y="4083113"/>
            <a:ext cx="452673" cy="60658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16693" y="414356"/>
            <a:ext cx="7766936" cy="1646302"/>
          </a:xfrm>
        </p:spPr>
        <p:txBody>
          <a:bodyPr/>
          <a:lstStyle/>
          <a:p>
            <a:r>
              <a:rPr lang="en-US" dirty="0" smtClean="0">
                <a:solidFill>
                  <a:schemeClr val="tx1"/>
                </a:solidFill>
              </a:rPr>
              <a:t>Demand/Supply and </a:t>
            </a:r>
            <a:r>
              <a:rPr lang="en-US" u="sng" dirty="0" smtClean="0">
                <a:solidFill>
                  <a:schemeClr val="tx1"/>
                </a:solidFill>
              </a:rPr>
              <a:t>Equilibrium</a:t>
            </a:r>
            <a:endParaRPr lang="en-US" u="sng" dirty="0">
              <a:solidFill>
                <a:schemeClr val="tx1"/>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1290028439"/>
              </p:ext>
            </p:extLst>
          </p:nvPr>
        </p:nvGraphicFramePr>
        <p:xfrm>
          <a:off x="356137" y="1987030"/>
          <a:ext cx="2529443" cy="3699048"/>
        </p:xfrm>
        <a:graphic>
          <a:graphicData uri="http://schemas.openxmlformats.org/drawingml/2006/table">
            <a:tbl>
              <a:tblPr/>
              <a:tblGrid>
                <a:gridCol w="904773"/>
                <a:gridCol w="885524"/>
                <a:gridCol w="739146"/>
              </a:tblGrid>
              <a:tr h="1001878">
                <a:tc gridSpan="3">
                  <a:txBody>
                    <a:bodyPr/>
                    <a:lstStyle/>
                    <a:p>
                      <a:pPr algn="ctr" fontAlgn="ctr"/>
                      <a:r>
                        <a:rPr lang="en-US" sz="1600" b="0" i="0" u="none" strike="noStrike" dirty="0">
                          <a:solidFill>
                            <a:srgbClr val="000000"/>
                          </a:solidFill>
                          <a:effectLst/>
                          <a:latin typeface="Bauhaus 93" panose="04030905020B02020C02" pitchFamily="82" charset="0"/>
                        </a:rPr>
                        <a:t>Market </a:t>
                      </a:r>
                      <a:r>
                        <a:rPr lang="en-US" sz="1600" b="0" i="0" u="none" strike="noStrike" dirty="0" smtClean="0">
                          <a:solidFill>
                            <a:srgbClr val="000000"/>
                          </a:solidFill>
                          <a:effectLst/>
                          <a:latin typeface="Bauhaus 93" panose="04030905020B02020C02" pitchFamily="82" charset="0"/>
                        </a:rPr>
                        <a:t>Schedule For Kava at Tagabe</a:t>
                      </a:r>
                      <a:r>
                        <a:rPr lang="en-US" sz="1600" b="0" i="0" u="none" strike="noStrike" baseline="0" dirty="0" smtClean="0">
                          <a:solidFill>
                            <a:srgbClr val="000000"/>
                          </a:solidFill>
                          <a:effectLst/>
                          <a:latin typeface="Bauhaus 93" panose="04030905020B02020C02" pitchFamily="82" charset="0"/>
                        </a:rPr>
                        <a:t> Area</a:t>
                      </a:r>
                      <a:endParaRPr lang="en-US" sz="1600" b="0" i="0" u="none" strike="noStrike" dirty="0">
                        <a:solidFill>
                          <a:srgbClr val="000000"/>
                        </a:solidFill>
                        <a:effectLst/>
                        <a:latin typeface="Bauhaus 93" panose="04030905020B02020C02" pitchFamily="82"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Demanded</a:t>
                      </a:r>
                    </a:p>
                    <a:p>
                      <a:pPr algn="ctr" fontAlgn="ctr"/>
                      <a:r>
                        <a:rPr lang="en-US" sz="1200" b="0" i="0" u="none" strike="noStrike" dirty="0" smtClean="0">
                          <a:solidFill>
                            <a:srgbClr val="000000"/>
                          </a:solidFill>
                          <a:effectLst/>
                          <a:latin typeface="Bell MT" panose="02020503060305020303" pitchFamily="18" charset="0"/>
                        </a:rPr>
                        <a:t>(Number </a:t>
                      </a:r>
                      <a:r>
                        <a:rPr lang="en-US" sz="1200" b="0" i="0" u="none" strike="noStrike" dirty="0">
                          <a:solidFill>
                            <a:srgbClr val="000000"/>
                          </a:solidFill>
                          <a:effectLst/>
                          <a:latin typeface="Bell MT" panose="02020503060305020303" pitchFamily="18" charset="0"/>
                        </a:rPr>
                        <a:t>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Quantity </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Supplied</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(Number of Shells)</a:t>
                      </a:r>
                    </a:p>
                    <a:p>
                      <a:pPr algn="ctr"/>
                      <a:endParaRPr lang="en-US" dirty="0"/>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Price </a:t>
                      </a:r>
                    </a:p>
                    <a:p>
                      <a:pPr algn="ctr" fontAlgn="ctr"/>
                      <a:r>
                        <a:rPr lang="en-US" sz="1200" b="0" i="0" u="none" strike="noStrike" dirty="0" smtClean="0">
                          <a:solidFill>
                            <a:srgbClr val="000000"/>
                          </a:solidFill>
                          <a:effectLst/>
                          <a:latin typeface="Bell MT" panose="02020503060305020303" pitchFamily="18" charset="0"/>
                        </a:rPr>
                        <a:t>(Vatu VuV)</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40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10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30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20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25</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125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30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874">
                <a:tc>
                  <a:txBody>
                    <a:bodyPr/>
                    <a:lstStyle/>
                    <a:p>
                      <a:pPr algn="ctr" fontAlgn="ctr"/>
                      <a:r>
                        <a:rPr lang="en-US" sz="1200" b="0" i="0" u="none" strike="noStrike" dirty="0" smtClean="0">
                          <a:solidFill>
                            <a:srgbClr val="000000"/>
                          </a:solidFill>
                          <a:effectLst/>
                          <a:latin typeface="Bell MT" panose="02020503060305020303" pitchFamily="18" charset="0"/>
                        </a:rPr>
                        <a:t>10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40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 name="Picture 2"/>
          <p:cNvPicPr>
            <a:picLocks noChangeAspect="1"/>
          </p:cNvPicPr>
          <p:nvPr/>
        </p:nvPicPr>
        <p:blipFill>
          <a:blip r:embed="rId2"/>
          <a:stretch>
            <a:fillRect/>
          </a:stretch>
        </p:blipFill>
        <p:spPr>
          <a:xfrm>
            <a:off x="3539904" y="1944600"/>
            <a:ext cx="6279568" cy="4494115"/>
          </a:xfrm>
          <a:prstGeom prst="rect">
            <a:avLst/>
          </a:prstGeom>
        </p:spPr>
      </p:pic>
      <p:sp>
        <p:nvSpPr>
          <p:cNvPr id="7" name="Rectangle 6"/>
          <p:cNvSpPr/>
          <p:nvPr/>
        </p:nvSpPr>
        <p:spPr>
          <a:xfrm>
            <a:off x="2307131" y="5050315"/>
            <a:ext cx="452673" cy="60658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658416" y="2670772"/>
            <a:ext cx="2634558" cy="177447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202440" y="4191657"/>
            <a:ext cx="322524" cy="261610"/>
          </a:xfrm>
          <a:prstGeom prst="rect">
            <a:avLst/>
          </a:prstGeom>
          <a:noFill/>
        </p:spPr>
        <p:txBody>
          <a:bodyPr wrap="none" rtlCol="0">
            <a:spAutoFit/>
          </a:bodyPr>
          <a:lstStyle/>
          <a:p>
            <a:r>
              <a:rPr lang="en-US" sz="1100" dirty="0" smtClean="0"/>
              <a:t>D’</a:t>
            </a:r>
            <a:endParaRPr lang="en-US" sz="1100" dirty="0"/>
          </a:p>
        </p:txBody>
      </p:sp>
      <p:sp>
        <p:nvSpPr>
          <p:cNvPr id="10" name="TextBox 9"/>
          <p:cNvSpPr txBox="1"/>
          <p:nvPr/>
        </p:nvSpPr>
        <p:spPr>
          <a:xfrm>
            <a:off x="7386119" y="3674101"/>
            <a:ext cx="311304" cy="261610"/>
          </a:xfrm>
          <a:prstGeom prst="rect">
            <a:avLst/>
          </a:prstGeom>
          <a:noFill/>
        </p:spPr>
        <p:txBody>
          <a:bodyPr wrap="none" rtlCol="0">
            <a:spAutoFit/>
          </a:bodyPr>
          <a:lstStyle/>
          <a:p>
            <a:r>
              <a:rPr lang="en-US" sz="1100" dirty="0"/>
              <a:t>E</a:t>
            </a:r>
            <a:r>
              <a:rPr lang="en-US" sz="1100" dirty="0" smtClean="0"/>
              <a:t>’</a:t>
            </a:r>
            <a:endParaRPr lang="en-US" sz="1100" dirty="0"/>
          </a:p>
        </p:txBody>
      </p:sp>
      <p:sp>
        <p:nvSpPr>
          <p:cNvPr id="9" name="Up Arrow 8"/>
          <p:cNvSpPr/>
          <p:nvPr/>
        </p:nvSpPr>
        <p:spPr>
          <a:xfrm>
            <a:off x="4381877" y="3847722"/>
            <a:ext cx="134293" cy="27160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H="1">
            <a:off x="4381877" y="3811510"/>
            <a:ext cx="29061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97093" y="3829616"/>
            <a:ext cx="0" cy="19374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ight Arrow 22"/>
          <p:cNvSpPr/>
          <p:nvPr/>
        </p:nvSpPr>
        <p:spPr>
          <a:xfrm>
            <a:off x="6907794" y="5576935"/>
            <a:ext cx="316871" cy="799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5991885" y="3334278"/>
            <a:ext cx="481343" cy="25662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7478162" y="4236925"/>
            <a:ext cx="334979" cy="20832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2697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35794" y="4083113"/>
            <a:ext cx="452673" cy="60658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16693" y="414356"/>
            <a:ext cx="7766936" cy="1646302"/>
          </a:xfrm>
        </p:spPr>
        <p:txBody>
          <a:bodyPr/>
          <a:lstStyle/>
          <a:p>
            <a:r>
              <a:rPr lang="en-US" dirty="0" smtClean="0">
                <a:solidFill>
                  <a:schemeClr val="tx1"/>
                </a:solidFill>
              </a:rPr>
              <a:t>Demand/Supply and </a:t>
            </a:r>
            <a:r>
              <a:rPr lang="en-US" u="sng" dirty="0" smtClean="0">
                <a:solidFill>
                  <a:schemeClr val="tx1"/>
                </a:solidFill>
              </a:rPr>
              <a:t>Equilibrium</a:t>
            </a:r>
            <a:endParaRPr lang="en-US" u="sng" dirty="0">
              <a:solidFill>
                <a:schemeClr val="tx1"/>
              </a:solidFill>
            </a:endParaRPr>
          </a:p>
        </p:txBody>
      </p:sp>
      <p:graphicFrame>
        <p:nvGraphicFramePr>
          <p:cNvPr id="22" name="Table 21"/>
          <p:cNvGraphicFramePr>
            <a:graphicFrameLocks noGrp="1"/>
          </p:cNvGraphicFramePr>
          <p:nvPr>
            <p:extLst>
              <p:ext uri="{D42A27DB-BD31-4B8C-83A1-F6EECF244321}">
                <p14:modId xmlns:p14="http://schemas.microsoft.com/office/powerpoint/2010/main" val="1290028439"/>
              </p:ext>
            </p:extLst>
          </p:nvPr>
        </p:nvGraphicFramePr>
        <p:xfrm>
          <a:off x="356137" y="1987030"/>
          <a:ext cx="2529443" cy="3699048"/>
        </p:xfrm>
        <a:graphic>
          <a:graphicData uri="http://schemas.openxmlformats.org/drawingml/2006/table">
            <a:tbl>
              <a:tblPr/>
              <a:tblGrid>
                <a:gridCol w="904773"/>
                <a:gridCol w="885524"/>
                <a:gridCol w="739146"/>
              </a:tblGrid>
              <a:tr h="1001878">
                <a:tc gridSpan="3">
                  <a:txBody>
                    <a:bodyPr/>
                    <a:lstStyle/>
                    <a:p>
                      <a:pPr algn="ctr" fontAlgn="ctr"/>
                      <a:r>
                        <a:rPr lang="en-US" sz="1600" b="0" i="0" u="none" strike="noStrike" dirty="0">
                          <a:solidFill>
                            <a:srgbClr val="000000"/>
                          </a:solidFill>
                          <a:effectLst/>
                          <a:latin typeface="Bauhaus 93" panose="04030905020B02020C02" pitchFamily="82" charset="0"/>
                        </a:rPr>
                        <a:t>Market </a:t>
                      </a:r>
                      <a:r>
                        <a:rPr lang="en-US" sz="1600" b="0" i="0" u="none" strike="noStrike" dirty="0" smtClean="0">
                          <a:solidFill>
                            <a:srgbClr val="000000"/>
                          </a:solidFill>
                          <a:effectLst/>
                          <a:latin typeface="Bauhaus 93" panose="04030905020B02020C02" pitchFamily="82" charset="0"/>
                        </a:rPr>
                        <a:t>Schedule For Kava at Tagabe</a:t>
                      </a:r>
                      <a:r>
                        <a:rPr lang="en-US" sz="1600" b="0" i="0" u="none" strike="noStrike" baseline="0" dirty="0" smtClean="0">
                          <a:solidFill>
                            <a:srgbClr val="000000"/>
                          </a:solidFill>
                          <a:effectLst/>
                          <a:latin typeface="Bauhaus 93" panose="04030905020B02020C02" pitchFamily="82" charset="0"/>
                        </a:rPr>
                        <a:t> Area</a:t>
                      </a:r>
                      <a:endParaRPr lang="en-US" sz="1600" b="0" i="0" u="none" strike="noStrike" dirty="0">
                        <a:solidFill>
                          <a:srgbClr val="000000"/>
                        </a:solidFill>
                        <a:effectLst/>
                        <a:latin typeface="Bauhaus 93" panose="04030905020B02020C02" pitchFamily="82"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Demanded</a:t>
                      </a:r>
                    </a:p>
                    <a:p>
                      <a:pPr algn="ctr" fontAlgn="ctr"/>
                      <a:r>
                        <a:rPr lang="en-US" sz="1200" b="0" i="0" u="none" strike="noStrike" dirty="0" smtClean="0">
                          <a:solidFill>
                            <a:srgbClr val="000000"/>
                          </a:solidFill>
                          <a:effectLst/>
                          <a:latin typeface="Bell MT" panose="02020503060305020303" pitchFamily="18" charset="0"/>
                        </a:rPr>
                        <a:t>(Number </a:t>
                      </a:r>
                      <a:r>
                        <a:rPr lang="en-US" sz="1200" b="0" i="0" u="none" strike="noStrike" dirty="0">
                          <a:solidFill>
                            <a:srgbClr val="000000"/>
                          </a:solidFill>
                          <a:effectLst/>
                          <a:latin typeface="Bell MT" panose="02020503060305020303" pitchFamily="18" charset="0"/>
                        </a:rPr>
                        <a:t>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Quantity </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Supplied</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Bell MT" panose="02020503060305020303" pitchFamily="18" charset="0"/>
                        </a:rPr>
                        <a:t>(Number of Shells)</a:t>
                      </a:r>
                    </a:p>
                    <a:p>
                      <a:pPr algn="ctr"/>
                      <a:endParaRPr lang="en-US" dirty="0"/>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Price </a:t>
                      </a:r>
                    </a:p>
                    <a:p>
                      <a:pPr algn="ctr" fontAlgn="ctr"/>
                      <a:r>
                        <a:rPr lang="en-US" sz="1200" b="0" i="0" u="none" strike="noStrike" dirty="0" smtClean="0">
                          <a:solidFill>
                            <a:srgbClr val="000000"/>
                          </a:solidFill>
                          <a:effectLst/>
                          <a:latin typeface="Bell MT" panose="02020503060305020303" pitchFamily="18" charset="0"/>
                        </a:rPr>
                        <a:t>(Vatu VuV)</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40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10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30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20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dirty="0" smtClean="0">
                          <a:latin typeface="Bell MT" panose="02020503060305020303" pitchFamily="18" charset="0"/>
                        </a:rPr>
                        <a:t>25</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Bell MT" panose="02020503060305020303" pitchFamily="18" charset="0"/>
                        </a:rPr>
                        <a:t>125</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30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874">
                <a:tc>
                  <a:txBody>
                    <a:bodyPr/>
                    <a:lstStyle/>
                    <a:p>
                      <a:pPr algn="ctr" fontAlgn="ctr"/>
                      <a:r>
                        <a:rPr lang="en-US" sz="1200" b="0" i="0" u="none" strike="noStrike" dirty="0" smtClean="0">
                          <a:solidFill>
                            <a:srgbClr val="000000"/>
                          </a:solidFill>
                          <a:effectLst/>
                          <a:latin typeface="Bell MT" panose="02020503060305020303" pitchFamily="18" charset="0"/>
                        </a:rPr>
                        <a:t>10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US" sz="1200" dirty="0" smtClean="0">
                          <a:latin typeface="Bell MT" panose="02020503060305020303" pitchFamily="18" charset="0"/>
                        </a:rPr>
                        <a:t>40</a:t>
                      </a:r>
                      <a:endParaRPr lang="en-US" sz="1200" dirty="0">
                        <a:latin typeface="Bell MT" panose="02020503060305020303"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 name="Picture 2"/>
          <p:cNvPicPr>
            <a:picLocks noChangeAspect="1"/>
          </p:cNvPicPr>
          <p:nvPr/>
        </p:nvPicPr>
        <p:blipFill>
          <a:blip r:embed="rId2"/>
          <a:stretch>
            <a:fillRect/>
          </a:stretch>
        </p:blipFill>
        <p:spPr>
          <a:xfrm>
            <a:off x="3539904" y="1944600"/>
            <a:ext cx="6279568" cy="4494115"/>
          </a:xfrm>
          <a:prstGeom prst="rect">
            <a:avLst/>
          </a:prstGeom>
        </p:spPr>
      </p:pic>
      <p:sp>
        <p:nvSpPr>
          <p:cNvPr id="7" name="Rectangle 6"/>
          <p:cNvSpPr/>
          <p:nvPr/>
        </p:nvSpPr>
        <p:spPr>
          <a:xfrm>
            <a:off x="2307131" y="5050315"/>
            <a:ext cx="452673" cy="60658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658416" y="2670772"/>
            <a:ext cx="2634558" cy="177447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202440" y="4191657"/>
            <a:ext cx="322524" cy="261610"/>
          </a:xfrm>
          <a:prstGeom prst="rect">
            <a:avLst/>
          </a:prstGeom>
          <a:noFill/>
        </p:spPr>
        <p:txBody>
          <a:bodyPr wrap="none" rtlCol="0">
            <a:spAutoFit/>
          </a:bodyPr>
          <a:lstStyle/>
          <a:p>
            <a:r>
              <a:rPr lang="en-US" sz="1100" dirty="0" smtClean="0"/>
              <a:t>D’</a:t>
            </a:r>
            <a:endParaRPr lang="en-US" sz="1100" dirty="0"/>
          </a:p>
        </p:txBody>
      </p:sp>
      <p:sp>
        <p:nvSpPr>
          <p:cNvPr id="10" name="TextBox 9"/>
          <p:cNvSpPr txBox="1"/>
          <p:nvPr/>
        </p:nvSpPr>
        <p:spPr>
          <a:xfrm>
            <a:off x="7386119" y="3674101"/>
            <a:ext cx="311304" cy="261610"/>
          </a:xfrm>
          <a:prstGeom prst="rect">
            <a:avLst/>
          </a:prstGeom>
          <a:noFill/>
        </p:spPr>
        <p:txBody>
          <a:bodyPr wrap="none" rtlCol="0">
            <a:spAutoFit/>
          </a:bodyPr>
          <a:lstStyle/>
          <a:p>
            <a:r>
              <a:rPr lang="en-US" sz="1100" dirty="0"/>
              <a:t>E</a:t>
            </a:r>
            <a:r>
              <a:rPr lang="en-US" sz="1100" dirty="0" smtClean="0"/>
              <a:t>’</a:t>
            </a:r>
            <a:endParaRPr lang="en-US" sz="1100" dirty="0"/>
          </a:p>
        </p:txBody>
      </p:sp>
      <p:cxnSp>
        <p:nvCxnSpPr>
          <p:cNvPr id="9" name="Straight Connector 8"/>
          <p:cNvCxnSpPr/>
          <p:nvPr/>
        </p:nvCxnSpPr>
        <p:spPr>
          <a:xfrm flipV="1">
            <a:off x="5097101" y="2824681"/>
            <a:ext cx="2752253" cy="171110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354840" y="4344057"/>
            <a:ext cx="322524" cy="261610"/>
          </a:xfrm>
          <a:prstGeom prst="rect">
            <a:avLst/>
          </a:prstGeom>
          <a:noFill/>
        </p:spPr>
        <p:txBody>
          <a:bodyPr wrap="none" rtlCol="0">
            <a:spAutoFit/>
          </a:bodyPr>
          <a:lstStyle/>
          <a:p>
            <a:r>
              <a:rPr lang="en-US" sz="1100" dirty="0" smtClean="0"/>
              <a:t>D’</a:t>
            </a:r>
            <a:endParaRPr lang="en-US" sz="1100" dirty="0"/>
          </a:p>
        </p:txBody>
      </p:sp>
      <p:sp>
        <p:nvSpPr>
          <p:cNvPr id="16" name="TextBox 15"/>
          <p:cNvSpPr txBox="1"/>
          <p:nvPr/>
        </p:nvSpPr>
        <p:spPr>
          <a:xfrm>
            <a:off x="7804087" y="2619706"/>
            <a:ext cx="303288" cy="261610"/>
          </a:xfrm>
          <a:prstGeom prst="rect">
            <a:avLst/>
          </a:prstGeom>
          <a:noFill/>
        </p:spPr>
        <p:txBody>
          <a:bodyPr wrap="none" rtlCol="0">
            <a:spAutoFit/>
          </a:bodyPr>
          <a:lstStyle/>
          <a:p>
            <a:r>
              <a:rPr lang="en-US" sz="1100" dirty="0"/>
              <a:t>S</a:t>
            </a:r>
            <a:r>
              <a:rPr lang="en-US" sz="1100" dirty="0" smtClean="0"/>
              <a:t>’</a:t>
            </a:r>
            <a:endParaRPr lang="en-US" sz="1100" dirty="0"/>
          </a:p>
        </p:txBody>
      </p:sp>
      <p:sp>
        <p:nvSpPr>
          <p:cNvPr id="17" name="TextBox 16"/>
          <p:cNvSpPr txBox="1"/>
          <p:nvPr/>
        </p:nvSpPr>
        <p:spPr>
          <a:xfrm>
            <a:off x="6904777" y="3329292"/>
            <a:ext cx="362600" cy="261610"/>
          </a:xfrm>
          <a:prstGeom prst="rect">
            <a:avLst/>
          </a:prstGeom>
          <a:noFill/>
        </p:spPr>
        <p:txBody>
          <a:bodyPr wrap="none" rtlCol="0">
            <a:spAutoFit/>
          </a:bodyPr>
          <a:lstStyle/>
          <a:p>
            <a:r>
              <a:rPr lang="en-US" sz="1100" dirty="0" smtClean="0"/>
              <a:t>E’’</a:t>
            </a:r>
            <a:endParaRPr lang="en-US" sz="1100" dirty="0"/>
          </a:p>
        </p:txBody>
      </p:sp>
      <p:sp>
        <p:nvSpPr>
          <p:cNvPr id="14" name="Oval 13"/>
          <p:cNvSpPr/>
          <p:nvPr/>
        </p:nvSpPr>
        <p:spPr>
          <a:xfrm>
            <a:off x="6757990" y="3376986"/>
            <a:ext cx="146787" cy="1662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14" idx="4"/>
          </p:cNvCxnSpPr>
          <p:nvPr/>
        </p:nvCxnSpPr>
        <p:spPr>
          <a:xfrm flipH="1">
            <a:off x="6812308" y="3543207"/>
            <a:ext cx="19076" cy="779255"/>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4" idx="3"/>
          </p:cNvCxnSpPr>
          <p:nvPr/>
        </p:nvCxnSpPr>
        <p:spPr>
          <a:xfrm flipH="1" flipV="1">
            <a:off x="4345664" y="3516230"/>
            <a:ext cx="2433822" cy="263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Up Arrow 24"/>
          <p:cNvSpPr/>
          <p:nvPr/>
        </p:nvSpPr>
        <p:spPr>
          <a:xfrm>
            <a:off x="4400499" y="3834135"/>
            <a:ext cx="141867" cy="28519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5991885" y="3334278"/>
            <a:ext cx="481343" cy="25662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7478162" y="4236925"/>
            <a:ext cx="334979" cy="20832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10800000">
            <a:off x="5418960" y="4378514"/>
            <a:ext cx="481343" cy="25662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rot="10800000">
            <a:off x="7489267" y="3120966"/>
            <a:ext cx="334979" cy="20832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flipH="1">
            <a:off x="4345664" y="3790463"/>
            <a:ext cx="2978590" cy="746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7314154" y="3790462"/>
            <a:ext cx="1041" cy="197902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7" name="Right Arrow 36"/>
          <p:cNvSpPr/>
          <p:nvPr/>
        </p:nvSpPr>
        <p:spPr>
          <a:xfrm rot="10800000">
            <a:off x="6894210" y="4716850"/>
            <a:ext cx="334979" cy="20832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Up Arrow 37"/>
          <p:cNvSpPr/>
          <p:nvPr/>
        </p:nvSpPr>
        <p:spPr>
          <a:xfrm>
            <a:off x="4578394" y="3524232"/>
            <a:ext cx="141867" cy="28519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a:off x="6902308" y="5501570"/>
            <a:ext cx="402787" cy="15532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6-Point Star 41"/>
          <p:cNvSpPr/>
          <p:nvPr/>
        </p:nvSpPr>
        <p:spPr>
          <a:xfrm>
            <a:off x="6627138" y="5900823"/>
            <a:ext cx="398352" cy="355122"/>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771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Define market</a:t>
            </a:r>
            <a:endParaRPr lang="en-US" dirty="0">
              <a:solidFill>
                <a:schemeClr val="tx1"/>
              </a:solidFill>
            </a:endParaRPr>
          </a:p>
        </p:txBody>
      </p:sp>
      <p:sp>
        <p:nvSpPr>
          <p:cNvPr id="3" name="Subtitle 2"/>
          <p:cNvSpPr>
            <a:spLocks noGrp="1"/>
          </p:cNvSpPr>
          <p:nvPr>
            <p:ph type="subTitle" idx="1"/>
          </p:nvPr>
        </p:nvSpPr>
        <p:spPr/>
        <p:txBody>
          <a:bodyPr>
            <a:noAutofit/>
          </a:bodyPr>
          <a:lstStyle/>
          <a:p>
            <a:r>
              <a:rPr lang="en-US" sz="2400" dirty="0" smtClean="0">
                <a:solidFill>
                  <a:schemeClr val="tx1"/>
                </a:solidFill>
              </a:rPr>
              <a:t>A situation where buyers and sellers (consumers and producers) exchange economic goods and services for a monetary price. This can be a building (shops or market house), on a street with a hand shake, online, during a phone call etc… </a:t>
            </a:r>
            <a:endParaRPr lang="en-US" sz="2400" dirty="0">
              <a:solidFill>
                <a:schemeClr val="tx1"/>
              </a:solidFill>
            </a:endParaRPr>
          </a:p>
        </p:txBody>
      </p:sp>
    </p:spTree>
    <p:extLst>
      <p:ext uri="{BB962C8B-B14F-4D97-AF65-F5344CB8AC3E}">
        <p14:creationId xmlns:p14="http://schemas.microsoft.com/office/powerpoint/2010/main" val="2311109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92196"/>
            <a:ext cx="7766936" cy="1646302"/>
          </a:xfrm>
        </p:spPr>
        <p:txBody>
          <a:bodyPr/>
          <a:lstStyle/>
          <a:p>
            <a:r>
              <a:rPr lang="en-US" smtClean="0">
                <a:solidFill>
                  <a:schemeClr val="tx1"/>
                </a:solidFill>
              </a:rPr>
              <a:t>Perfect Competition</a:t>
            </a:r>
            <a:endParaRPr lang="en-US" dirty="0">
              <a:solidFill>
                <a:schemeClr val="tx1"/>
              </a:solidFill>
            </a:endParaRPr>
          </a:p>
        </p:txBody>
      </p:sp>
      <p:sp>
        <p:nvSpPr>
          <p:cNvPr id="3" name="Subtitle 2"/>
          <p:cNvSpPr>
            <a:spLocks noGrp="1"/>
          </p:cNvSpPr>
          <p:nvPr>
            <p:ph type="subTitle" idx="1"/>
          </p:nvPr>
        </p:nvSpPr>
        <p:spPr>
          <a:xfrm>
            <a:off x="1507067" y="2982527"/>
            <a:ext cx="7766936" cy="1096899"/>
          </a:xfrm>
        </p:spPr>
        <p:txBody>
          <a:bodyPr>
            <a:noAutofit/>
          </a:bodyPr>
          <a:lstStyle/>
          <a:p>
            <a:pPr algn="l"/>
            <a:r>
              <a:rPr lang="en-US" sz="2400" dirty="0" smtClean="0">
                <a:solidFill>
                  <a:schemeClr val="tx1"/>
                </a:solidFill>
              </a:rPr>
              <a:t>A situation of perfect competition is characterized by many sellers. </a:t>
            </a:r>
            <a:r>
              <a:rPr lang="en-US" sz="2400" dirty="0">
                <a:solidFill>
                  <a:schemeClr val="tx1"/>
                </a:solidFill>
              </a:rPr>
              <a:t>Pure or </a:t>
            </a:r>
            <a:r>
              <a:rPr lang="en-US" sz="2400" b="1" dirty="0">
                <a:solidFill>
                  <a:schemeClr val="tx1"/>
                </a:solidFill>
              </a:rPr>
              <a:t>perfect competition</a:t>
            </a:r>
            <a:r>
              <a:rPr lang="en-US" sz="2400" dirty="0">
                <a:solidFill>
                  <a:schemeClr val="tx1"/>
                </a:solidFill>
              </a:rPr>
              <a:t> is a theoretical market structure in which the following criteria are met: All firms sell an identical product (the product is a "commodity" or "homogeneous"). All firms are price takers (they cannot influence the market price of their product). Market share has no influence on prices</a:t>
            </a:r>
            <a:r>
              <a:rPr lang="en-US" sz="2400" dirty="0" smtClean="0">
                <a:solidFill>
                  <a:schemeClr val="tx1"/>
                </a:solidFill>
              </a:rPr>
              <a:t>. Example Kava jus market</a:t>
            </a:r>
          </a:p>
          <a:p>
            <a:pPr algn="l"/>
            <a:r>
              <a:rPr lang="en-US" sz="2400" dirty="0" smtClean="0">
                <a:solidFill>
                  <a:schemeClr val="tx1"/>
                </a:solidFill>
              </a:rPr>
              <a:t>Jun </a:t>
            </a:r>
            <a:r>
              <a:rPr lang="en-US" sz="2400" dirty="0">
                <a:solidFill>
                  <a:schemeClr val="tx1"/>
                </a:solidFill>
              </a:rPr>
              <a:t>25, 2019</a:t>
            </a:r>
            <a:r>
              <a:rPr lang="en-US" sz="2400" dirty="0" smtClean="0">
                <a:solidFill>
                  <a:schemeClr val="tx1"/>
                </a:solidFill>
              </a:rPr>
              <a:t> </a:t>
            </a:r>
            <a:endParaRPr lang="en-US" sz="2400" dirty="0">
              <a:solidFill>
                <a:schemeClr val="tx1"/>
              </a:solidFill>
            </a:endParaRPr>
          </a:p>
        </p:txBody>
      </p:sp>
      <p:sp>
        <p:nvSpPr>
          <p:cNvPr id="4" name="Rectangle 3"/>
          <p:cNvSpPr/>
          <p:nvPr/>
        </p:nvSpPr>
        <p:spPr>
          <a:xfrm>
            <a:off x="1819746" y="733828"/>
            <a:ext cx="8365402" cy="369332"/>
          </a:xfrm>
          <a:prstGeom prst="rect">
            <a:avLst/>
          </a:prstGeom>
        </p:spPr>
        <p:txBody>
          <a:bodyPr wrap="square">
            <a:spAutoFit/>
          </a:bodyPr>
          <a:lstStyle/>
          <a:p>
            <a:r>
              <a:rPr lang="en-US" dirty="0" smtClean="0"/>
              <a:t>https://www.investopedia.com/terms/p/perfectcompetition.asp</a:t>
            </a:r>
            <a:endParaRPr lang="en-US" dirty="0"/>
          </a:p>
        </p:txBody>
      </p:sp>
    </p:spTree>
    <p:extLst>
      <p:ext uri="{BB962C8B-B14F-4D97-AF65-F5344CB8AC3E}">
        <p14:creationId xmlns:p14="http://schemas.microsoft.com/office/powerpoint/2010/main" val="452508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92196"/>
            <a:ext cx="7766936" cy="1646302"/>
          </a:xfrm>
        </p:spPr>
        <p:txBody>
          <a:bodyPr/>
          <a:lstStyle/>
          <a:p>
            <a:r>
              <a:rPr lang="en-US" dirty="0" smtClean="0">
                <a:solidFill>
                  <a:schemeClr val="tx1"/>
                </a:solidFill>
              </a:rPr>
              <a:t>Monopoly</a:t>
            </a:r>
            <a:endParaRPr lang="en-US" dirty="0">
              <a:solidFill>
                <a:schemeClr val="tx1"/>
              </a:solidFill>
            </a:endParaRPr>
          </a:p>
        </p:txBody>
      </p:sp>
      <p:sp>
        <p:nvSpPr>
          <p:cNvPr id="3" name="Subtitle 2"/>
          <p:cNvSpPr>
            <a:spLocks noGrp="1"/>
          </p:cNvSpPr>
          <p:nvPr>
            <p:ph type="subTitle" idx="1"/>
          </p:nvPr>
        </p:nvSpPr>
        <p:spPr>
          <a:xfrm>
            <a:off x="1507067" y="2982527"/>
            <a:ext cx="7766936" cy="1096899"/>
          </a:xfrm>
        </p:spPr>
        <p:txBody>
          <a:bodyPr>
            <a:noAutofit/>
          </a:bodyPr>
          <a:lstStyle/>
          <a:p>
            <a:pPr algn="l"/>
            <a:r>
              <a:rPr lang="en-US" sz="2400" dirty="0">
                <a:solidFill>
                  <a:schemeClr val="tx1"/>
                </a:solidFill>
              </a:rPr>
              <a:t>Definition of 'Monopoly' Definition: A market structure characterized by a single seller, selling a unique product in the market. In a monopoly market, the seller faces no competition, as he is the sole seller of goods with no close substitute. ... He enjoys the power of setting the price for his goods.</a:t>
            </a:r>
          </a:p>
        </p:txBody>
      </p:sp>
      <p:sp>
        <p:nvSpPr>
          <p:cNvPr id="5" name="Rectangle 4"/>
          <p:cNvSpPr/>
          <p:nvPr/>
        </p:nvSpPr>
        <p:spPr>
          <a:xfrm>
            <a:off x="1231271" y="669030"/>
            <a:ext cx="7278986" cy="369332"/>
          </a:xfrm>
          <a:prstGeom prst="rect">
            <a:avLst/>
          </a:prstGeom>
        </p:spPr>
        <p:txBody>
          <a:bodyPr wrap="square">
            <a:spAutoFit/>
          </a:bodyPr>
          <a:lstStyle/>
          <a:p>
            <a:r>
              <a:rPr lang="en-US" dirty="0" smtClean="0"/>
              <a:t>https://economictimes.indiatimes.com/definition/monopoly</a:t>
            </a:r>
            <a:endParaRPr lang="en-US" dirty="0"/>
          </a:p>
        </p:txBody>
      </p:sp>
    </p:spTree>
    <p:extLst>
      <p:ext uri="{BB962C8B-B14F-4D97-AF65-F5344CB8AC3E}">
        <p14:creationId xmlns:p14="http://schemas.microsoft.com/office/powerpoint/2010/main" val="314748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92196"/>
            <a:ext cx="7766936" cy="1646302"/>
          </a:xfrm>
        </p:spPr>
        <p:txBody>
          <a:bodyPr/>
          <a:lstStyle/>
          <a:p>
            <a:r>
              <a:rPr lang="en-US" dirty="0" smtClean="0">
                <a:solidFill>
                  <a:schemeClr val="tx1"/>
                </a:solidFill>
              </a:rPr>
              <a:t>Monopolistic Competition</a:t>
            </a:r>
            <a:endParaRPr lang="en-US" dirty="0">
              <a:solidFill>
                <a:schemeClr val="tx1"/>
              </a:solidFill>
            </a:endParaRPr>
          </a:p>
        </p:txBody>
      </p:sp>
      <p:sp>
        <p:nvSpPr>
          <p:cNvPr id="3" name="Subtitle 2"/>
          <p:cNvSpPr>
            <a:spLocks noGrp="1"/>
          </p:cNvSpPr>
          <p:nvPr>
            <p:ph type="subTitle" idx="1"/>
          </p:nvPr>
        </p:nvSpPr>
        <p:spPr>
          <a:xfrm>
            <a:off x="1507067" y="2982527"/>
            <a:ext cx="7766936" cy="1096899"/>
          </a:xfrm>
        </p:spPr>
        <p:txBody>
          <a:bodyPr>
            <a:noAutofit/>
          </a:bodyPr>
          <a:lstStyle/>
          <a:p>
            <a:pPr algn="l"/>
            <a:r>
              <a:rPr lang="en-US" sz="2400" dirty="0">
                <a:solidFill>
                  <a:schemeClr val="tx1"/>
                </a:solidFill>
              </a:rPr>
              <a:t>Monopolistic competition characterizes an industry in which many firms offer products or services that are similar, but not perfect substitutes. Barriers to entry and exit in a monopolistic competitive industry are low, and the decisions of any one firm do not directly affect those of its competitors</a:t>
            </a:r>
            <a:r>
              <a:rPr lang="en-US" sz="2400" dirty="0" smtClean="0">
                <a:solidFill>
                  <a:schemeClr val="tx1"/>
                </a:solidFill>
              </a:rPr>
              <a:t>.</a:t>
            </a:r>
          </a:p>
          <a:p>
            <a:pPr algn="l"/>
            <a:r>
              <a:rPr lang="en-US" sz="2400" dirty="0" smtClean="0">
                <a:solidFill>
                  <a:schemeClr val="tx1"/>
                </a:solidFill>
              </a:rPr>
              <a:t>May </a:t>
            </a:r>
            <a:r>
              <a:rPr lang="en-US" sz="2400" dirty="0">
                <a:solidFill>
                  <a:schemeClr val="tx1"/>
                </a:solidFill>
              </a:rPr>
              <a:t>1, 2019</a:t>
            </a:r>
          </a:p>
        </p:txBody>
      </p:sp>
      <p:sp>
        <p:nvSpPr>
          <p:cNvPr id="4" name="Rectangle 3"/>
          <p:cNvSpPr/>
          <p:nvPr/>
        </p:nvSpPr>
        <p:spPr>
          <a:xfrm>
            <a:off x="2027972" y="551334"/>
            <a:ext cx="7251825" cy="369332"/>
          </a:xfrm>
          <a:prstGeom prst="rect">
            <a:avLst/>
          </a:prstGeom>
        </p:spPr>
        <p:txBody>
          <a:bodyPr wrap="square">
            <a:spAutoFit/>
          </a:bodyPr>
          <a:lstStyle/>
          <a:p>
            <a:pPr algn="ctr"/>
            <a:r>
              <a:rPr lang="en-US" dirty="0" smtClean="0"/>
              <a:t>https://www.investopedia.com/terms/m/monopolisticmarket.asp</a:t>
            </a:r>
            <a:endParaRPr lang="en-US" dirty="0"/>
          </a:p>
        </p:txBody>
      </p:sp>
      <p:pic>
        <p:nvPicPr>
          <p:cNvPr id="7" name="Picture 6"/>
          <p:cNvPicPr>
            <a:picLocks noChangeAspect="1"/>
          </p:cNvPicPr>
          <p:nvPr/>
        </p:nvPicPr>
        <p:blipFill>
          <a:blip r:embed="rId2"/>
          <a:stretch>
            <a:fillRect/>
          </a:stretch>
        </p:blipFill>
        <p:spPr>
          <a:xfrm>
            <a:off x="1102514" y="920667"/>
            <a:ext cx="3024803" cy="2148458"/>
          </a:xfrm>
          <a:prstGeom prst="rect">
            <a:avLst/>
          </a:prstGeom>
        </p:spPr>
      </p:pic>
    </p:spTree>
    <p:extLst>
      <p:ext uri="{BB962C8B-B14F-4D97-AF65-F5344CB8AC3E}">
        <p14:creationId xmlns:p14="http://schemas.microsoft.com/office/powerpoint/2010/main" val="415534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92196"/>
            <a:ext cx="7766936" cy="1646302"/>
          </a:xfrm>
        </p:spPr>
        <p:txBody>
          <a:bodyPr/>
          <a:lstStyle/>
          <a:p>
            <a:r>
              <a:rPr lang="en-US" dirty="0" smtClean="0">
                <a:solidFill>
                  <a:schemeClr val="tx1"/>
                </a:solidFill>
              </a:rPr>
              <a:t>Oligopoly</a:t>
            </a:r>
            <a:endParaRPr lang="en-US" dirty="0">
              <a:solidFill>
                <a:schemeClr val="tx1"/>
              </a:solidFill>
            </a:endParaRPr>
          </a:p>
        </p:txBody>
      </p:sp>
      <p:sp>
        <p:nvSpPr>
          <p:cNvPr id="3" name="Subtitle 2"/>
          <p:cNvSpPr>
            <a:spLocks noGrp="1"/>
          </p:cNvSpPr>
          <p:nvPr>
            <p:ph type="subTitle" idx="1"/>
          </p:nvPr>
        </p:nvSpPr>
        <p:spPr>
          <a:xfrm>
            <a:off x="1507067" y="2982527"/>
            <a:ext cx="7766936" cy="1096899"/>
          </a:xfrm>
        </p:spPr>
        <p:txBody>
          <a:bodyPr>
            <a:noAutofit/>
          </a:bodyPr>
          <a:lstStyle/>
          <a:p>
            <a:pPr algn="l"/>
            <a:r>
              <a:rPr lang="en-US" sz="2400" dirty="0">
                <a:solidFill>
                  <a:schemeClr val="tx1"/>
                </a:solidFill>
              </a:rPr>
              <a:t>Oligopoly is a market structure with a small number of firms, none of which can keep the others from having significant influence. The concentration ratio measures the market share of the largest firms. A monopoly is one firm, duopoly is two firms and oligopoly is two or more firms</a:t>
            </a:r>
            <a:r>
              <a:rPr lang="en-US" sz="2400" dirty="0" smtClean="0">
                <a:solidFill>
                  <a:schemeClr val="tx1"/>
                </a:solidFill>
              </a:rPr>
              <a:t>.</a:t>
            </a:r>
          </a:p>
          <a:p>
            <a:pPr algn="l"/>
            <a:r>
              <a:rPr lang="en-US" sz="2400" dirty="0" smtClean="0">
                <a:solidFill>
                  <a:schemeClr val="tx1"/>
                </a:solidFill>
              </a:rPr>
              <a:t>May </a:t>
            </a:r>
            <a:r>
              <a:rPr lang="en-US" sz="2400" dirty="0">
                <a:solidFill>
                  <a:schemeClr val="tx1"/>
                </a:solidFill>
              </a:rPr>
              <a:t>1, 2019</a:t>
            </a:r>
          </a:p>
        </p:txBody>
      </p:sp>
      <p:sp>
        <p:nvSpPr>
          <p:cNvPr id="5" name="Rectangle 4"/>
          <p:cNvSpPr/>
          <p:nvPr/>
        </p:nvSpPr>
        <p:spPr>
          <a:xfrm>
            <a:off x="2562013" y="266184"/>
            <a:ext cx="5854808" cy="369332"/>
          </a:xfrm>
          <a:prstGeom prst="rect">
            <a:avLst/>
          </a:prstGeom>
        </p:spPr>
        <p:txBody>
          <a:bodyPr wrap="none">
            <a:spAutoFit/>
          </a:bodyPr>
          <a:lstStyle/>
          <a:p>
            <a:r>
              <a:rPr lang="en-US" dirty="0" smtClean="0"/>
              <a:t>https://www.investopedia.com/terms/o/oligopoly.asp</a:t>
            </a:r>
            <a:endParaRPr lang="en-US" dirty="0"/>
          </a:p>
        </p:txBody>
      </p:sp>
      <p:pic>
        <p:nvPicPr>
          <p:cNvPr id="7" name="Picture 6"/>
          <p:cNvPicPr>
            <a:picLocks noChangeAspect="1"/>
          </p:cNvPicPr>
          <p:nvPr/>
        </p:nvPicPr>
        <p:blipFill>
          <a:blip r:embed="rId2"/>
          <a:stretch>
            <a:fillRect/>
          </a:stretch>
        </p:blipFill>
        <p:spPr>
          <a:xfrm>
            <a:off x="1705412" y="633743"/>
            <a:ext cx="4324195" cy="2304757"/>
          </a:xfrm>
          <a:prstGeom prst="rect">
            <a:avLst/>
          </a:prstGeom>
        </p:spPr>
      </p:pic>
    </p:spTree>
    <p:extLst>
      <p:ext uri="{BB962C8B-B14F-4D97-AF65-F5344CB8AC3E}">
        <p14:creationId xmlns:p14="http://schemas.microsoft.com/office/powerpoint/2010/main" val="105601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92196"/>
            <a:ext cx="7766936" cy="1646302"/>
          </a:xfrm>
        </p:spPr>
        <p:txBody>
          <a:bodyPr/>
          <a:lstStyle/>
          <a:p>
            <a:r>
              <a:rPr lang="en-US" dirty="0" smtClean="0">
                <a:solidFill>
                  <a:schemeClr val="tx1"/>
                </a:solidFill>
              </a:rPr>
              <a:t>Duopoly</a:t>
            </a:r>
            <a:endParaRPr lang="en-US" dirty="0">
              <a:solidFill>
                <a:schemeClr val="tx1"/>
              </a:solidFill>
            </a:endParaRPr>
          </a:p>
        </p:txBody>
      </p:sp>
      <p:sp>
        <p:nvSpPr>
          <p:cNvPr id="3" name="Subtitle 2"/>
          <p:cNvSpPr>
            <a:spLocks noGrp="1"/>
          </p:cNvSpPr>
          <p:nvPr>
            <p:ph type="subTitle" idx="1"/>
          </p:nvPr>
        </p:nvSpPr>
        <p:spPr>
          <a:xfrm>
            <a:off x="1507067" y="2747144"/>
            <a:ext cx="7766936" cy="1096899"/>
          </a:xfrm>
        </p:spPr>
        <p:txBody>
          <a:bodyPr>
            <a:noAutofit/>
          </a:bodyPr>
          <a:lstStyle/>
          <a:p>
            <a:pPr algn="l"/>
            <a:r>
              <a:rPr lang="en-US" sz="2800" dirty="0">
                <a:solidFill>
                  <a:schemeClr val="tx1"/>
                </a:solidFill>
              </a:rPr>
              <a:t>A duopoly is a situation where two companies own all, or nearly all, of the market for a given product or service. A duopoly is the most basic form of oligopoly, a market dominated by a small number of companies</a:t>
            </a:r>
            <a:r>
              <a:rPr lang="en-US" sz="2800" dirty="0" smtClean="0">
                <a:solidFill>
                  <a:schemeClr val="tx1"/>
                </a:solidFill>
              </a:rPr>
              <a:t>.</a:t>
            </a:r>
          </a:p>
          <a:p>
            <a:pPr algn="l"/>
            <a:r>
              <a:rPr lang="en-US" sz="2800" dirty="0" smtClean="0">
                <a:solidFill>
                  <a:schemeClr val="tx1"/>
                </a:solidFill>
              </a:rPr>
              <a:t>Apr </a:t>
            </a:r>
            <a:r>
              <a:rPr lang="en-US" sz="2800" dirty="0">
                <a:solidFill>
                  <a:schemeClr val="tx1"/>
                </a:solidFill>
              </a:rPr>
              <a:t>13, 2019</a:t>
            </a:r>
          </a:p>
        </p:txBody>
      </p:sp>
      <p:sp>
        <p:nvSpPr>
          <p:cNvPr id="4" name="Rectangle 3"/>
          <p:cNvSpPr/>
          <p:nvPr/>
        </p:nvSpPr>
        <p:spPr>
          <a:xfrm>
            <a:off x="1866681" y="1216357"/>
            <a:ext cx="5742598" cy="369332"/>
          </a:xfrm>
          <a:prstGeom prst="rect">
            <a:avLst/>
          </a:prstGeom>
        </p:spPr>
        <p:txBody>
          <a:bodyPr wrap="none">
            <a:spAutoFit/>
          </a:bodyPr>
          <a:lstStyle/>
          <a:p>
            <a:r>
              <a:rPr lang="en-US" dirty="0" smtClean="0"/>
              <a:t>https://www.investopedia.com/terms/d/duopoly.asp</a:t>
            </a:r>
            <a:endParaRPr lang="en-US" dirty="0"/>
          </a:p>
        </p:txBody>
      </p:sp>
    </p:spTree>
    <p:extLst>
      <p:ext uri="{BB962C8B-B14F-4D97-AF65-F5344CB8AC3E}">
        <p14:creationId xmlns:p14="http://schemas.microsoft.com/office/powerpoint/2010/main" val="2919874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92196"/>
            <a:ext cx="7766936" cy="1646302"/>
          </a:xfrm>
        </p:spPr>
        <p:txBody>
          <a:bodyPr/>
          <a:lstStyle/>
          <a:p>
            <a:r>
              <a:rPr lang="en-US" dirty="0" smtClean="0">
                <a:solidFill>
                  <a:schemeClr val="tx1"/>
                </a:solidFill>
              </a:rPr>
              <a:t>Demand/</a:t>
            </a:r>
            <a:r>
              <a:rPr lang="en-US" u="sng" dirty="0" smtClean="0">
                <a:solidFill>
                  <a:schemeClr val="tx1"/>
                </a:solidFill>
              </a:rPr>
              <a:t>Supply</a:t>
            </a:r>
            <a:r>
              <a:rPr lang="en-US" dirty="0" smtClean="0">
                <a:solidFill>
                  <a:schemeClr val="tx1"/>
                </a:solidFill>
              </a:rPr>
              <a:t> and Equilibrium</a:t>
            </a:r>
            <a:endParaRPr lang="en-US" dirty="0">
              <a:solidFill>
                <a:schemeClr val="tx1"/>
              </a:solidFill>
            </a:endParaRPr>
          </a:p>
        </p:txBody>
      </p:sp>
      <p:graphicFrame>
        <p:nvGraphicFramePr>
          <p:cNvPr id="5" name="Chart 4"/>
          <p:cNvGraphicFramePr>
            <a:graphicFrameLocks/>
          </p:cNvGraphicFramePr>
          <p:nvPr>
            <p:extLst>
              <p:ext uri="{D42A27DB-BD31-4B8C-83A1-F6EECF244321}">
                <p14:modId xmlns:p14="http://schemas.microsoft.com/office/powerpoint/2010/main" val="2177463784"/>
              </p:ext>
            </p:extLst>
          </p:nvPr>
        </p:nvGraphicFramePr>
        <p:xfrm>
          <a:off x="3810000" y="3141036"/>
          <a:ext cx="4572000" cy="346329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2"/>
          <p:cNvSpPr txBox="1"/>
          <p:nvPr/>
        </p:nvSpPr>
        <p:spPr>
          <a:xfrm>
            <a:off x="4953000" y="2752416"/>
            <a:ext cx="2566857" cy="490134"/>
          </a:xfrm>
          <a:prstGeom prst="rect">
            <a:avLst/>
          </a:prstGeom>
        </p:spPr>
        <p:style>
          <a:lnRef idx="2">
            <a:schemeClr val="accent5"/>
          </a:lnRef>
          <a:fillRef idx="1">
            <a:schemeClr val="lt1"/>
          </a:fillRef>
          <a:effectRef idx="0">
            <a:schemeClr val="accent5"/>
          </a:effectRef>
          <a:fontRef idx="minor">
            <a:schemeClr val="dk1"/>
          </a:fontRef>
        </p:style>
        <p:txBody>
          <a:bodyPr wrap="non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0" cap="none" spc="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Market Supply  Curve For Kava</a:t>
            </a:r>
          </a:p>
          <a:p>
            <a:pPr algn="ctr"/>
            <a:r>
              <a:rPr lang="en-US" sz="1100" b="0" cap="none" spc="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at Tagabe Area</a:t>
            </a:r>
          </a:p>
        </p:txBody>
      </p:sp>
      <p:graphicFrame>
        <p:nvGraphicFramePr>
          <p:cNvPr id="7" name="Table 6"/>
          <p:cNvGraphicFramePr>
            <a:graphicFrameLocks noGrp="1"/>
          </p:cNvGraphicFramePr>
          <p:nvPr>
            <p:extLst>
              <p:ext uri="{D42A27DB-BD31-4B8C-83A1-F6EECF244321}">
                <p14:modId xmlns:p14="http://schemas.microsoft.com/office/powerpoint/2010/main" val="4058320601"/>
              </p:ext>
            </p:extLst>
          </p:nvPr>
        </p:nvGraphicFramePr>
        <p:xfrm>
          <a:off x="1288241" y="2241534"/>
          <a:ext cx="1943846" cy="3353507"/>
        </p:xfrm>
        <a:graphic>
          <a:graphicData uri="http://schemas.openxmlformats.org/drawingml/2006/table">
            <a:tbl>
              <a:tblPr/>
              <a:tblGrid>
                <a:gridCol w="971923"/>
                <a:gridCol w="971923"/>
              </a:tblGrid>
              <a:tr h="1001878">
                <a:tc gridSpan="2">
                  <a:txBody>
                    <a:bodyPr/>
                    <a:lstStyle/>
                    <a:p>
                      <a:pPr algn="ctr" fontAlgn="ctr"/>
                      <a:r>
                        <a:rPr lang="en-US" sz="1600" b="0" i="0" u="none" strike="noStrike" dirty="0">
                          <a:solidFill>
                            <a:srgbClr val="000000"/>
                          </a:solidFill>
                          <a:effectLst/>
                          <a:latin typeface="Bauhaus 93" panose="04030905020B02020C02" pitchFamily="82" charset="0"/>
                        </a:rPr>
                        <a:t>Market Supply  </a:t>
                      </a:r>
                      <a:r>
                        <a:rPr lang="en-US" sz="1600" b="0" i="0" u="none" strike="noStrike" dirty="0" smtClean="0">
                          <a:solidFill>
                            <a:srgbClr val="000000"/>
                          </a:solidFill>
                          <a:effectLst/>
                          <a:latin typeface="Bauhaus 93" panose="04030905020B02020C02" pitchFamily="82" charset="0"/>
                        </a:rPr>
                        <a:t>Schedule For </a:t>
                      </a:r>
                      <a:r>
                        <a:rPr lang="en-US" sz="1600" b="0" i="0" u="none" strike="noStrike" dirty="0">
                          <a:solidFill>
                            <a:srgbClr val="000000"/>
                          </a:solidFill>
                          <a:effectLst/>
                          <a:latin typeface="Bauhaus 93" panose="04030905020B02020C02" pitchFamily="82" charset="0"/>
                        </a:rPr>
                        <a:t>Kava</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(Number 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Price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a:t>
                      </a:r>
                      <a:r>
                        <a:rPr lang="en-US" sz="1200" b="0" i="0" u="none" strike="noStrike" dirty="0">
                          <a:solidFill>
                            <a:srgbClr val="000000"/>
                          </a:solidFill>
                          <a:effectLst/>
                          <a:latin typeface="Bell MT" panose="02020503060305020303" pitchFamily="18" charset="0"/>
                        </a:rPr>
                        <a:t>Vatu VuV)</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a:solidFill>
                            <a:srgbClr val="000000"/>
                          </a:solidFill>
                          <a:effectLst/>
                          <a:latin typeface="Bell MT" panose="02020503060305020303" pitchFamily="18" charset="0"/>
                        </a:rPr>
                        <a:t>10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a:solidFill>
                            <a:srgbClr val="000000"/>
                          </a:solidFill>
                          <a:effectLst/>
                          <a:latin typeface="Bell MT" panose="02020503060305020303" pitchFamily="18" charset="0"/>
                        </a:rPr>
                        <a:t>20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a:solidFill>
                            <a:srgbClr val="000000"/>
                          </a:solidFill>
                          <a:effectLst/>
                          <a:latin typeface="Bell MT" panose="02020503060305020303" pitchFamily="18" charset="0"/>
                        </a:rPr>
                        <a:t>30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874">
                <a:tc>
                  <a:txBody>
                    <a:bodyPr/>
                    <a:lstStyle/>
                    <a:p>
                      <a:pPr algn="ctr" fontAlgn="ctr"/>
                      <a:r>
                        <a:rPr lang="en-US" sz="1200" b="0" i="0" u="none" strike="noStrike">
                          <a:solidFill>
                            <a:srgbClr val="000000"/>
                          </a:solidFill>
                          <a:effectLst/>
                          <a:latin typeface="Bell MT" panose="02020503060305020303" pitchFamily="18" charset="0"/>
                        </a:rPr>
                        <a:t>40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387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33930"/>
            <a:ext cx="7766936" cy="1646302"/>
          </a:xfrm>
        </p:spPr>
        <p:txBody>
          <a:bodyPr/>
          <a:lstStyle/>
          <a:p>
            <a:r>
              <a:rPr lang="en-US" u="sng" dirty="0" smtClean="0">
                <a:solidFill>
                  <a:schemeClr val="tx1"/>
                </a:solidFill>
              </a:rPr>
              <a:t>Demand</a:t>
            </a:r>
            <a:r>
              <a:rPr lang="en-US" dirty="0" smtClean="0">
                <a:solidFill>
                  <a:schemeClr val="tx1"/>
                </a:solidFill>
              </a:rPr>
              <a:t>/Supply and Equilibrium</a:t>
            </a:r>
            <a:endParaRPr lang="en-US" dirty="0">
              <a:solidFill>
                <a:schemeClr val="tx1"/>
              </a:solidFill>
            </a:endParaRPr>
          </a:p>
        </p:txBody>
      </p:sp>
      <p:sp>
        <p:nvSpPr>
          <p:cNvPr id="6" name="TextBox 2"/>
          <p:cNvSpPr txBox="1"/>
          <p:nvPr/>
        </p:nvSpPr>
        <p:spPr>
          <a:xfrm>
            <a:off x="5041339" y="2552621"/>
            <a:ext cx="2678938" cy="430887"/>
          </a:xfrm>
          <a:prstGeom prst="rect">
            <a:avLst/>
          </a:prstGeom>
        </p:spPr>
        <p:style>
          <a:lnRef idx="2">
            <a:schemeClr val="accent5"/>
          </a:lnRef>
          <a:fillRef idx="1">
            <a:schemeClr val="lt1"/>
          </a:fillRef>
          <a:effectRef idx="0">
            <a:schemeClr val="accent5"/>
          </a:effectRef>
          <a:fontRef idx="minor">
            <a:schemeClr val="dk1"/>
          </a:fontRef>
        </p:style>
        <p:txBody>
          <a:bodyPr wrap="non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Market </a:t>
            </a:r>
            <a:r>
              <a:rPr lang="en-US" sz="11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Demand Curve </a:t>
            </a:r>
            <a:r>
              <a:rPr lang="en-US" sz="11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For Kava</a:t>
            </a:r>
          </a:p>
          <a:p>
            <a:pPr algn="ctr"/>
            <a:r>
              <a:rPr lang="en-US" sz="11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Black" panose="020B0A04020102020204" pitchFamily="34" charset="0"/>
              </a:rPr>
              <a:t>at Tagabe Area</a:t>
            </a:r>
          </a:p>
        </p:txBody>
      </p:sp>
      <p:graphicFrame>
        <p:nvGraphicFramePr>
          <p:cNvPr id="8" name="Chart 7"/>
          <p:cNvGraphicFramePr>
            <a:graphicFrameLocks/>
          </p:cNvGraphicFramePr>
          <p:nvPr>
            <p:extLst>
              <p:ext uri="{D42A27DB-BD31-4B8C-83A1-F6EECF244321}">
                <p14:modId xmlns:p14="http://schemas.microsoft.com/office/powerpoint/2010/main" val="1377239242"/>
              </p:ext>
            </p:extLst>
          </p:nvPr>
        </p:nvGraphicFramePr>
        <p:xfrm>
          <a:off x="3664428" y="2983832"/>
          <a:ext cx="5478780" cy="3516268"/>
        </p:xfrm>
        <a:graphic>
          <a:graphicData uri="http://schemas.openxmlformats.org/drawingml/2006/chart">
            <c:chart xmlns:c="http://schemas.openxmlformats.org/drawingml/2006/chart" xmlns:r="http://schemas.openxmlformats.org/officeDocument/2006/relationships" r:id="rId2"/>
          </a:graphicData>
        </a:graphic>
      </p:graphicFrame>
      <p:sp>
        <p:nvSpPr>
          <p:cNvPr id="3" name="Flowchart: Connector 2"/>
          <p:cNvSpPr/>
          <p:nvPr/>
        </p:nvSpPr>
        <p:spPr>
          <a:xfrm>
            <a:off x="5303520" y="3676851"/>
            <a:ext cx="96253" cy="8662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Flowchart: Connector 8"/>
          <p:cNvSpPr/>
          <p:nvPr/>
        </p:nvSpPr>
        <p:spPr>
          <a:xfrm>
            <a:off x="6284555" y="4198923"/>
            <a:ext cx="96253" cy="8662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Flowchart: Connector 9"/>
          <p:cNvSpPr/>
          <p:nvPr/>
        </p:nvSpPr>
        <p:spPr>
          <a:xfrm>
            <a:off x="7333709" y="4776439"/>
            <a:ext cx="96253" cy="8662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Flowchart: Connector 10"/>
          <p:cNvSpPr/>
          <p:nvPr/>
        </p:nvSpPr>
        <p:spPr>
          <a:xfrm>
            <a:off x="8382862" y="5353955"/>
            <a:ext cx="96253" cy="86627"/>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3622232796"/>
              </p:ext>
            </p:extLst>
          </p:nvPr>
        </p:nvGraphicFramePr>
        <p:xfrm>
          <a:off x="1288241" y="2241534"/>
          <a:ext cx="1943846" cy="3353507"/>
        </p:xfrm>
        <a:graphic>
          <a:graphicData uri="http://schemas.openxmlformats.org/drawingml/2006/table">
            <a:tbl>
              <a:tblPr/>
              <a:tblGrid>
                <a:gridCol w="971923"/>
                <a:gridCol w="971923"/>
              </a:tblGrid>
              <a:tr h="1001878">
                <a:tc gridSpan="2">
                  <a:txBody>
                    <a:bodyPr/>
                    <a:lstStyle/>
                    <a:p>
                      <a:pPr algn="ctr" fontAlgn="ctr"/>
                      <a:r>
                        <a:rPr lang="en-US" sz="1600" b="0" i="0" u="none" strike="noStrike" dirty="0">
                          <a:solidFill>
                            <a:srgbClr val="000000"/>
                          </a:solidFill>
                          <a:effectLst/>
                          <a:latin typeface="Bauhaus 93" panose="04030905020B02020C02" pitchFamily="82" charset="0"/>
                        </a:rPr>
                        <a:t>Market </a:t>
                      </a:r>
                      <a:r>
                        <a:rPr lang="en-US" sz="1600" b="0" i="0" u="none" strike="noStrike" dirty="0" smtClean="0">
                          <a:solidFill>
                            <a:srgbClr val="000000"/>
                          </a:solidFill>
                          <a:effectLst/>
                          <a:latin typeface="Bauhaus 93" panose="04030905020B02020C02" pitchFamily="82" charset="0"/>
                        </a:rPr>
                        <a:t>Demand Schedule For </a:t>
                      </a:r>
                      <a:r>
                        <a:rPr lang="en-US" sz="1600" b="0" i="0" u="none" strike="noStrike" dirty="0">
                          <a:solidFill>
                            <a:srgbClr val="000000"/>
                          </a:solidFill>
                          <a:effectLst/>
                          <a:latin typeface="Bauhaus 93" panose="04030905020B02020C02" pitchFamily="82" charset="0"/>
                        </a:rPr>
                        <a:t>Kava</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001878">
                <a:tc>
                  <a:txBody>
                    <a:bodyPr/>
                    <a:lstStyle/>
                    <a:p>
                      <a:pPr algn="ctr" fontAlgn="ctr"/>
                      <a:r>
                        <a:rPr lang="en-US" sz="1200" b="0" i="0" u="none" strike="noStrike" dirty="0">
                          <a:solidFill>
                            <a:srgbClr val="000000"/>
                          </a:solidFill>
                          <a:effectLst/>
                          <a:latin typeface="Bell MT" panose="02020503060305020303" pitchFamily="18" charset="0"/>
                        </a:rPr>
                        <a:t>Quantity (Number of Shells)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Price </a:t>
                      </a:r>
                      <a:endParaRPr lang="en-US" sz="1200" b="0" i="0" u="none" strike="noStrike" dirty="0" smtClean="0">
                        <a:solidFill>
                          <a:srgbClr val="000000"/>
                        </a:solidFill>
                        <a:effectLst/>
                        <a:latin typeface="Bell MT" panose="02020503060305020303" pitchFamily="18" charset="0"/>
                      </a:endParaRPr>
                    </a:p>
                    <a:p>
                      <a:pPr algn="ctr" fontAlgn="ctr"/>
                      <a:r>
                        <a:rPr lang="en-US" sz="1200" b="0" i="0" u="none" strike="noStrike" dirty="0" smtClean="0">
                          <a:solidFill>
                            <a:srgbClr val="000000"/>
                          </a:solidFill>
                          <a:effectLst/>
                          <a:latin typeface="Bell MT" panose="02020503060305020303" pitchFamily="18" charset="0"/>
                        </a:rPr>
                        <a:t>(</a:t>
                      </a:r>
                      <a:r>
                        <a:rPr lang="en-US" sz="1200" b="0" i="0" u="none" strike="noStrike" dirty="0">
                          <a:solidFill>
                            <a:srgbClr val="000000"/>
                          </a:solidFill>
                          <a:effectLst/>
                          <a:latin typeface="Bell MT" panose="02020503060305020303" pitchFamily="18" charset="0"/>
                        </a:rPr>
                        <a:t>Vatu VuV)</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40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50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30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100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959">
                <a:tc>
                  <a:txBody>
                    <a:bodyPr/>
                    <a:lstStyle/>
                    <a:p>
                      <a:pPr algn="ctr" fontAlgn="ctr"/>
                      <a:r>
                        <a:rPr lang="en-US" sz="1200" b="0" i="0" u="none" strike="noStrike" dirty="0" smtClean="0">
                          <a:solidFill>
                            <a:srgbClr val="000000"/>
                          </a:solidFill>
                          <a:effectLst/>
                          <a:latin typeface="Bell MT" panose="02020503060305020303" pitchFamily="18" charset="0"/>
                        </a:rPr>
                        <a:t>20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150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874">
                <a:tc>
                  <a:txBody>
                    <a:bodyPr/>
                    <a:lstStyle/>
                    <a:p>
                      <a:pPr algn="ctr" fontAlgn="ctr"/>
                      <a:r>
                        <a:rPr lang="en-US" sz="1200" b="0" i="0" u="none" strike="noStrike" dirty="0" smtClean="0">
                          <a:solidFill>
                            <a:srgbClr val="000000"/>
                          </a:solidFill>
                          <a:effectLst/>
                          <a:latin typeface="Bell MT" panose="02020503060305020303" pitchFamily="18" charset="0"/>
                        </a:rPr>
                        <a:t>10</a:t>
                      </a:r>
                      <a:endParaRPr lang="en-US" sz="1200" b="0" i="0" u="none" strike="noStrike" dirty="0">
                        <a:solidFill>
                          <a:srgbClr val="000000"/>
                        </a:solidFill>
                        <a:effectLst/>
                        <a:latin typeface="Bell MT" panose="02020503060305020303" pitchFamily="18"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Bell MT" panose="02020503060305020303" pitchFamily="18" charset="0"/>
                        </a:rPr>
                        <a:t>200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60491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3070</TotalTime>
  <Words>820</Words>
  <Application>Microsoft Office PowerPoint</Application>
  <PresentationFormat>Widescreen</PresentationFormat>
  <Paragraphs>280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Bauhaus 93</vt:lpstr>
      <vt:lpstr>Bell MT</vt:lpstr>
      <vt:lpstr>Trebuchet MS</vt:lpstr>
      <vt:lpstr>Wingdings 3</vt:lpstr>
      <vt:lpstr>Facet</vt:lpstr>
      <vt:lpstr>The Market I</vt:lpstr>
      <vt:lpstr>Define market</vt:lpstr>
      <vt:lpstr>Perfect Competition</vt:lpstr>
      <vt:lpstr>Monopoly</vt:lpstr>
      <vt:lpstr>Monopolistic Competition</vt:lpstr>
      <vt:lpstr>Oligopoly</vt:lpstr>
      <vt:lpstr>Duopoly</vt:lpstr>
      <vt:lpstr>Demand/Supply and Equilibrium</vt:lpstr>
      <vt:lpstr>Demand/Supply and Equilibrium</vt:lpstr>
      <vt:lpstr>Demand/Supply and Equilibrium</vt:lpstr>
      <vt:lpstr>Demand/Supply and Equilibrium</vt:lpstr>
      <vt:lpstr>Demand/Supply and Equilibrium</vt:lpstr>
      <vt:lpstr>Demand/Supply and Equilibrium</vt:lpstr>
      <vt:lpstr>Excess Demand</vt:lpstr>
      <vt:lpstr>Excess Demand</vt:lpstr>
      <vt:lpstr>Demand/Supply and Equilibrium</vt:lpstr>
      <vt:lpstr>Demand/Supply and Equilibrium</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market i</dc:title>
  <dc:creator>User</dc:creator>
  <cp:lastModifiedBy>User</cp:lastModifiedBy>
  <cp:revision>27</cp:revision>
  <dcterms:created xsi:type="dcterms:W3CDTF">2019-09-23T05:30:28Z</dcterms:created>
  <dcterms:modified xsi:type="dcterms:W3CDTF">2019-10-05T21:47:33Z</dcterms:modified>
</cp:coreProperties>
</file>