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2.xml" ContentType="application/vnd.openxmlformats-officedocument.drawingml.chartshapes+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drawings/drawing3.xml" ContentType="application/vnd.openxmlformats-officedocument.drawingml.chartshapes+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drawings/drawing4.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6" r:id="rId9"/>
    <p:sldId id="267" r:id="rId10"/>
    <p:sldId id="268" r:id="rId11"/>
    <p:sldId id="269" r:id="rId12"/>
    <p:sldId id="270" r:id="rId13"/>
    <p:sldId id="263" r:id="rId14"/>
    <p:sldId id="264" r:id="rId15"/>
    <p:sldId id="265" r:id="rId16"/>
    <p:sldId id="271" r:id="rId17"/>
    <p:sldId id="272" r:id="rId18"/>
    <p:sldId id="273" r:id="rId19"/>
    <p:sldId id="274" r:id="rId20"/>
    <p:sldId id="275" r:id="rId21"/>
    <p:sldId id="277" r:id="rId22"/>
    <p:sldId id="276"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1" r:id="rId36"/>
    <p:sldId id="290" r:id="rId37"/>
    <p:sldId id="292" r:id="rId38"/>
    <p:sldId id="293" r:id="rId39"/>
    <p:sldId id="294" r:id="rId40"/>
    <p:sldId id="295" r:id="rId41"/>
    <p:sldId id="296" r:id="rId42"/>
    <p:sldId id="297" r:id="rId43"/>
    <p:sldId id="298" r:id="rId44"/>
    <p:sldId id="300" r:id="rId45"/>
    <p:sldId id="299" r:id="rId46"/>
    <p:sldId id="301" r:id="rId47"/>
    <p:sldId id="302" r:id="rId48"/>
    <p:sldId id="303" r:id="rId49"/>
    <p:sldId id="304" r:id="rId50"/>
    <p:sldId id="305" r:id="rId5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71" autoAdjust="0"/>
    <p:restoredTop sz="95400" autoAdjust="0"/>
  </p:normalViewPr>
  <p:slideViewPr>
    <p:cSldViewPr snapToGrid="0">
      <p:cViewPr varScale="1">
        <p:scale>
          <a:sx n="89" d="100"/>
          <a:sy n="89" d="100"/>
        </p:scale>
        <p:origin x="202"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charts/_rels/chart1.xml.rels><?xml version="1.0" encoding="UTF-8" standalone="yes"?>
<Relationships xmlns="http://schemas.openxmlformats.org/package/2006/relationships"><Relationship Id="rId3" Type="http://schemas.openxmlformats.org/officeDocument/2006/relationships/oleObject" Target="file:///C:\Users\User\Documents\Economics\11\Resources\Supply.xlsx" TargetMode="Externa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User\Documents\Economics\11\Resources\Supply.xlsx" TargetMode="Externa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User\Documents\Economics\11\Resources\Supply.xlsx" TargetMode="Externa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chartUserShapes" Target="../drawings/drawing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User\Documents\Economics\11\Resources\Supply.xlsx" TargetMode="Externa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chartUserShapes" Target="../drawings/drawing4.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vert="horz" wrap="square" anchor="ctr" anchorCtr="1"/>
        <a:lstStyle/>
        <a:p>
          <a:pPr>
            <a:defRPr sz="1400" b="1" i="0" u="none" strike="noStrike" kern="1200" cap="none" baseline="0">
              <a:solidFill>
                <a:schemeClr val="lt1">
                  <a:lumMod val="85000"/>
                </a:schemeClr>
              </a:solidFill>
              <a:latin typeface="+mn-lt"/>
              <a:ea typeface="+mn-ea"/>
              <a:cs typeface="+mn-cs"/>
            </a:defRPr>
          </a:pPr>
          <a:endParaRPr lang="en-US"/>
        </a:p>
      </c:txPr>
    </c:title>
    <c:autoTitleDeleted val="0"/>
    <c:plotArea>
      <c:layout/>
      <c:scatterChart>
        <c:scatterStyle val="smoothMarker"/>
        <c:varyColors val="0"/>
        <c:ser>
          <c:idx val="0"/>
          <c:order val="0"/>
          <c:tx>
            <c:strRef>
              <c:f>Sheet1!$E$4:$E$5</c:f>
              <c:strCache>
                <c:ptCount val="2"/>
                <c:pt idx="0">
                  <c:v>Ronnie's Supply for Kava with a budget of 2000 vatus</c:v>
                </c:pt>
                <c:pt idx="1">
                  <c:v>Price</c:v>
                </c:pt>
              </c:strCache>
            </c:strRef>
          </c:tx>
          <c:spPr>
            <a:ln w="22225" cap="rnd">
              <a:solidFill>
                <a:schemeClr val="accent1"/>
              </a:solidFill>
            </a:ln>
            <a:effectLst>
              <a:glow rad="139700">
                <a:schemeClr val="accent1">
                  <a:satMod val="175000"/>
                  <a:alpha val="14000"/>
                </a:schemeClr>
              </a:glow>
            </a:effectLst>
          </c:spPr>
          <c:marker>
            <c:symbol val="none"/>
          </c:marker>
          <c:xVal>
            <c:numRef>
              <c:f>Sheet1!$D$6:$D$9</c:f>
              <c:numCache>
                <c:formatCode>General</c:formatCode>
                <c:ptCount val="4"/>
                <c:pt idx="0">
                  <c:v>10</c:v>
                </c:pt>
                <c:pt idx="1">
                  <c:v>13</c:v>
                </c:pt>
                <c:pt idx="2">
                  <c:v>20</c:v>
                </c:pt>
                <c:pt idx="3">
                  <c:v>40</c:v>
                </c:pt>
              </c:numCache>
            </c:numRef>
          </c:xVal>
          <c:yVal>
            <c:numRef>
              <c:f>Sheet1!$E$6:$E$9</c:f>
              <c:numCache>
                <c:formatCode>General</c:formatCode>
                <c:ptCount val="4"/>
                <c:pt idx="0">
                  <c:v>50</c:v>
                </c:pt>
                <c:pt idx="1">
                  <c:v>100</c:v>
                </c:pt>
                <c:pt idx="2">
                  <c:v>150</c:v>
                </c:pt>
                <c:pt idx="3">
                  <c:v>200</c:v>
                </c:pt>
              </c:numCache>
            </c:numRef>
          </c:yVal>
          <c:smooth val="1"/>
        </c:ser>
        <c:dLbls>
          <c:showLegendKey val="0"/>
          <c:showVal val="0"/>
          <c:showCatName val="0"/>
          <c:showSerName val="0"/>
          <c:showPercent val="0"/>
          <c:showBubbleSize val="0"/>
        </c:dLbls>
        <c:axId val="1212208128"/>
        <c:axId val="1212215744"/>
      </c:scatterChart>
      <c:valAx>
        <c:axId val="1212208128"/>
        <c:scaling>
          <c:orientation val="minMax"/>
        </c:scaling>
        <c:delete val="0"/>
        <c:axPos val="b"/>
        <c:majorGridlines>
          <c:spPr>
            <a:ln w="9525" cap="flat" cmpd="sng" algn="ctr">
              <a:solidFill>
                <a:schemeClr val="dk1">
                  <a:lumMod val="65000"/>
                  <a:lumOff val="35000"/>
                  <a:alpha val="75000"/>
                </a:schemeClr>
              </a:solidFill>
              <a:round/>
            </a:ln>
            <a:effectLst/>
          </c:spPr>
        </c:majorGridlines>
        <c:numFmt formatCode="General" sourceLinked="1"/>
        <c:majorTickMark val="none"/>
        <c:minorTickMark val="none"/>
        <c:tickLblPos val="nextTo"/>
        <c:spPr>
          <a:noFill/>
          <a:ln w="9525" cap="flat" cmpd="sng" algn="ctr">
            <a:noFill/>
            <a:round/>
          </a:ln>
          <a:effectLst/>
        </c:spPr>
        <c:txPr>
          <a:bodyPr rot="-60000000" spcFirstLastPara="1" vertOverflow="ellipsis" vert="horz" wrap="square" anchor="ctr" anchorCtr="1"/>
          <a:lstStyle/>
          <a:p>
            <a:pPr>
              <a:defRPr sz="900" b="0" i="0" u="none" strike="noStrike" kern="1200" baseline="0">
                <a:solidFill>
                  <a:schemeClr val="lt1">
                    <a:lumMod val="75000"/>
                  </a:schemeClr>
                </a:solidFill>
                <a:latin typeface="+mn-lt"/>
                <a:ea typeface="+mn-ea"/>
                <a:cs typeface="+mn-cs"/>
              </a:defRPr>
            </a:pPr>
            <a:endParaRPr lang="en-US"/>
          </a:p>
        </c:txPr>
        <c:crossAx val="1212215744"/>
        <c:crosses val="autoZero"/>
        <c:crossBetween val="midCat"/>
      </c:valAx>
      <c:valAx>
        <c:axId val="1212215744"/>
        <c:scaling>
          <c:orientation val="minMax"/>
        </c:scaling>
        <c:delete val="0"/>
        <c:axPos val="l"/>
        <c:majorGridlines>
          <c:spPr>
            <a:ln w="9525" cap="flat" cmpd="sng" algn="ctr">
              <a:solidFill>
                <a:schemeClr val="dk1">
                  <a:lumMod val="65000"/>
                  <a:lumOff val="35000"/>
                  <a:alpha val="75000"/>
                </a:schemeClr>
              </a:solidFill>
              <a:round/>
            </a:ln>
            <a:effectLst/>
          </c:spPr>
        </c:majorGridlines>
        <c:numFmt formatCode="General" sourceLinked="1"/>
        <c:majorTickMark val="none"/>
        <c:minorTickMark val="none"/>
        <c:tickLblPos val="nextTo"/>
        <c:spPr>
          <a:noFill/>
          <a:ln w="9525" cap="flat" cmpd="sng" algn="ctr">
            <a:solidFill>
              <a:schemeClr val="lt1">
                <a:lumMod val="50000"/>
              </a:schemeClr>
            </a:solidFill>
            <a:round/>
          </a:ln>
          <a:effectLst/>
        </c:spPr>
        <c:txPr>
          <a:bodyPr rot="-60000000" spcFirstLastPara="1" vertOverflow="ellipsis" vert="horz" wrap="square" anchor="ctr" anchorCtr="1"/>
          <a:lstStyle/>
          <a:p>
            <a:pPr>
              <a:defRPr sz="900" b="0" i="0" u="none" strike="noStrike" kern="1200" baseline="0">
                <a:solidFill>
                  <a:schemeClr val="lt1">
                    <a:lumMod val="75000"/>
                  </a:schemeClr>
                </a:solidFill>
                <a:latin typeface="+mn-lt"/>
                <a:ea typeface="+mn-ea"/>
                <a:cs typeface="+mn-cs"/>
              </a:defRPr>
            </a:pPr>
            <a:endParaRPr lang="en-US"/>
          </a:p>
        </c:txPr>
        <c:crossAx val="1212208128"/>
        <c:crosses val="autoZero"/>
        <c:crossBetween val="midCat"/>
      </c:valAx>
      <c:spPr>
        <a:noFill/>
        <a:ln>
          <a:noFill/>
        </a:ln>
        <a:effectLst/>
      </c:spPr>
    </c:plotArea>
    <c:plotVisOnly val="1"/>
    <c:dispBlanksAs val="gap"/>
    <c:showDLblsOverMax val="0"/>
  </c:chart>
  <c:spPr>
    <a:solidFill>
      <a:schemeClr val="dk1">
        <a:lumMod val="75000"/>
        <a:lumOff val="25000"/>
      </a:schemeClr>
    </a:solidFill>
    <a:ln w="9525" cap="flat" cmpd="sng" algn="ctr">
      <a:solidFill>
        <a:schemeClr val="dk1">
          <a:lumMod val="15000"/>
          <a:lumOff val="85000"/>
        </a:schemeClr>
      </a:solidFill>
      <a:round/>
    </a:ln>
    <a:effectLst/>
  </c:spPr>
  <c:txPr>
    <a:bodyPr/>
    <a:lstStyle/>
    <a:p>
      <a:pPr>
        <a:defRPr/>
      </a:pPr>
      <a:endParaRPr lang="en-US"/>
    </a:p>
  </c:txPr>
  <c:externalData r:id="rId3">
    <c:autoUpdate val="0"/>
  </c:externalData>
  <c:userShapes r:id="rId4"/>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vert="horz" wrap="square" anchor="ctr" anchorCtr="1"/>
        <a:lstStyle/>
        <a:p>
          <a:pPr>
            <a:defRPr sz="1400" b="1" i="0" u="none" strike="noStrike" kern="1200" cap="none" baseline="0">
              <a:solidFill>
                <a:schemeClr val="lt1">
                  <a:lumMod val="85000"/>
                </a:schemeClr>
              </a:solidFill>
              <a:latin typeface="+mn-lt"/>
              <a:ea typeface="+mn-ea"/>
              <a:cs typeface="+mn-cs"/>
            </a:defRPr>
          </a:pPr>
          <a:endParaRPr lang="en-US"/>
        </a:p>
      </c:txPr>
    </c:title>
    <c:autoTitleDeleted val="0"/>
    <c:plotArea>
      <c:layout/>
      <c:scatterChart>
        <c:scatterStyle val="smoothMarker"/>
        <c:varyColors val="0"/>
        <c:ser>
          <c:idx val="0"/>
          <c:order val="0"/>
          <c:tx>
            <c:strRef>
              <c:f>Sheet1!$E$4:$E$5</c:f>
              <c:strCache>
                <c:ptCount val="2"/>
                <c:pt idx="0">
                  <c:v>Ronnie's Supply for Kava with a budget of 2000 vatus</c:v>
                </c:pt>
                <c:pt idx="1">
                  <c:v>Price</c:v>
                </c:pt>
              </c:strCache>
            </c:strRef>
          </c:tx>
          <c:spPr>
            <a:ln w="22225" cap="rnd">
              <a:solidFill>
                <a:schemeClr val="accent1"/>
              </a:solidFill>
            </a:ln>
            <a:effectLst>
              <a:glow rad="139700">
                <a:schemeClr val="accent1">
                  <a:satMod val="175000"/>
                  <a:alpha val="14000"/>
                </a:schemeClr>
              </a:glow>
            </a:effectLst>
          </c:spPr>
          <c:marker>
            <c:symbol val="none"/>
          </c:marker>
          <c:xVal>
            <c:numRef>
              <c:f>Sheet1!$D$6:$D$9</c:f>
              <c:numCache>
                <c:formatCode>General</c:formatCode>
                <c:ptCount val="4"/>
                <c:pt idx="0">
                  <c:v>10</c:v>
                </c:pt>
                <c:pt idx="1">
                  <c:v>13</c:v>
                </c:pt>
                <c:pt idx="2">
                  <c:v>20</c:v>
                </c:pt>
                <c:pt idx="3">
                  <c:v>40</c:v>
                </c:pt>
              </c:numCache>
            </c:numRef>
          </c:xVal>
          <c:yVal>
            <c:numRef>
              <c:f>Sheet1!$E$6:$E$9</c:f>
              <c:numCache>
                <c:formatCode>General</c:formatCode>
                <c:ptCount val="4"/>
                <c:pt idx="0">
                  <c:v>50</c:v>
                </c:pt>
                <c:pt idx="1">
                  <c:v>100</c:v>
                </c:pt>
                <c:pt idx="2">
                  <c:v>150</c:v>
                </c:pt>
                <c:pt idx="3">
                  <c:v>200</c:v>
                </c:pt>
              </c:numCache>
            </c:numRef>
          </c:yVal>
          <c:smooth val="1"/>
        </c:ser>
        <c:dLbls>
          <c:showLegendKey val="0"/>
          <c:showVal val="0"/>
          <c:showCatName val="0"/>
          <c:showSerName val="0"/>
          <c:showPercent val="0"/>
          <c:showBubbleSize val="0"/>
        </c:dLbls>
        <c:axId val="1212204864"/>
        <c:axId val="1212217920"/>
      </c:scatterChart>
      <c:valAx>
        <c:axId val="1212204864"/>
        <c:scaling>
          <c:orientation val="minMax"/>
        </c:scaling>
        <c:delete val="0"/>
        <c:axPos val="b"/>
        <c:majorGridlines>
          <c:spPr>
            <a:ln w="9525" cap="flat" cmpd="sng" algn="ctr">
              <a:solidFill>
                <a:schemeClr val="dk1">
                  <a:lumMod val="65000"/>
                  <a:lumOff val="35000"/>
                  <a:alpha val="75000"/>
                </a:schemeClr>
              </a:solidFill>
              <a:round/>
            </a:ln>
            <a:effectLst/>
          </c:spPr>
        </c:majorGridlines>
        <c:numFmt formatCode="General" sourceLinked="1"/>
        <c:majorTickMark val="none"/>
        <c:minorTickMark val="none"/>
        <c:tickLblPos val="nextTo"/>
        <c:spPr>
          <a:noFill/>
          <a:ln w="9525" cap="flat" cmpd="sng" algn="ctr">
            <a:noFill/>
            <a:round/>
          </a:ln>
          <a:effectLst/>
        </c:spPr>
        <c:txPr>
          <a:bodyPr rot="-60000000" spcFirstLastPara="1" vertOverflow="ellipsis" vert="horz" wrap="square" anchor="ctr" anchorCtr="1"/>
          <a:lstStyle/>
          <a:p>
            <a:pPr>
              <a:defRPr sz="900" b="0" i="0" u="none" strike="noStrike" kern="1200" baseline="0">
                <a:solidFill>
                  <a:schemeClr val="lt1">
                    <a:lumMod val="75000"/>
                  </a:schemeClr>
                </a:solidFill>
                <a:latin typeface="+mn-lt"/>
                <a:ea typeface="+mn-ea"/>
                <a:cs typeface="+mn-cs"/>
              </a:defRPr>
            </a:pPr>
            <a:endParaRPr lang="en-US"/>
          </a:p>
        </c:txPr>
        <c:crossAx val="1212217920"/>
        <c:crosses val="autoZero"/>
        <c:crossBetween val="midCat"/>
      </c:valAx>
      <c:valAx>
        <c:axId val="1212217920"/>
        <c:scaling>
          <c:orientation val="minMax"/>
        </c:scaling>
        <c:delete val="0"/>
        <c:axPos val="l"/>
        <c:majorGridlines>
          <c:spPr>
            <a:ln w="9525" cap="flat" cmpd="sng" algn="ctr">
              <a:solidFill>
                <a:schemeClr val="dk1">
                  <a:lumMod val="65000"/>
                  <a:lumOff val="35000"/>
                  <a:alpha val="75000"/>
                </a:schemeClr>
              </a:solidFill>
              <a:round/>
            </a:ln>
            <a:effectLst/>
          </c:spPr>
        </c:majorGridlines>
        <c:numFmt formatCode="General" sourceLinked="1"/>
        <c:majorTickMark val="none"/>
        <c:minorTickMark val="none"/>
        <c:tickLblPos val="nextTo"/>
        <c:spPr>
          <a:noFill/>
          <a:ln w="9525" cap="flat" cmpd="sng" algn="ctr">
            <a:solidFill>
              <a:schemeClr val="lt1">
                <a:lumMod val="50000"/>
              </a:schemeClr>
            </a:solidFill>
            <a:round/>
          </a:ln>
          <a:effectLst/>
        </c:spPr>
        <c:txPr>
          <a:bodyPr rot="-60000000" spcFirstLastPara="1" vertOverflow="ellipsis" vert="horz" wrap="square" anchor="ctr" anchorCtr="1"/>
          <a:lstStyle/>
          <a:p>
            <a:pPr>
              <a:defRPr sz="900" b="0" i="0" u="none" strike="noStrike" kern="1200" baseline="0">
                <a:solidFill>
                  <a:schemeClr val="lt1">
                    <a:lumMod val="75000"/>
                  </a:schemeClr>
                </a:solidFill>
                <a:latin typeface="+mn-lt"/>
                <a:ea typeface="+mn-ea"/>
                <a:cs typeface="+mn-cs"/>
              </a:defRPr>
            </a:pPr>
            <a:endParaRPr lang="en-US"/>
          </a:p>
        </c:txPr>
        <c:crossAx val="1212204864"/>
        <c:crosses val="autoZero"/>
        <c:crossBetween val="midCat"/>
      </c:valAx>
      <c:spPr>
        <a:noFill/>
        <a:ln>
          <a:noFill/>
        </a:ln>
        <a:effectLst/>
      </c:spPr>
    </c:plotArea>
    <c:plotVisOnly val="1"/>
    <c:dispBlanksAs val="gap"/>
    <c:showDLblsOverMax val="0"/>
  </c:chart>
  <c:spPr>
    <a:solidFill>
      <a:schemeClr val="dk1">
        <a:lumMod val="75000"/>
        <a:lumOff val="25000"/>
      </a:schemeClr>
    </a:solidFill>
    <a:ln w="9525" cap="flat" cmpd="sng" algn="ctr">
      <a:solidFill>
        <a:schemeClr val="dk1">
          <a:lumMod val="15000"/>
          <a:lumOff val="85000"/>
        </a:schemeClr>
      </a:solidFill>
      <a:round/>
    </a:ln>
    <a:effectLst/>
  </c:spPr>
  <c:txPr>
    <a:bodyPr/>
    <a:lstStyle/>
    <a:p>
      <a:pPr>
        <a:defRPr/>
      </a:pPr>
      <a:endParaRPr lang="en-US"/>
    </a:p>
  </c:txPr>
  <c:externalData r:id="rId3">
    <c:autoUpdate val="0"/>
  </c:externalData>
  <c:userShapes r:id="rId4"/>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vert="horz" wrap="square" anchor="ctr" anchorCtr="1"/>
        <a:lstStyle/>
        <a:p>
          <a:pPr>
            <a:defRPr sz="1400" b="1" i="0" u="none" strike="noStrike" kern="1200" cap="none" baseline="0">
              <a:solidFill>
                <a:schemeClr val="lt1">
                  <a:lumMod val="85000"/>
                </a:schemeClr>
              </a:solidFill>
              <a:latin typeface="+mn-lt"/>
              <a:ea typeface="+mn-ea"/>
              <a:cs typeface="+mn-cs"/>
            </a:defRPr>
          </a:pPr>
          <a:endParaRPr lang="en-US"/>
        </a:p>
      </c:txPr>
    </c:title>
    <c:autoTitleDeleted val="0"/>
    <c:plotArea>
      <c:layout/>
      <c:scatterChart>
        <c:scatterStyle val="smoothMarker"/>
        <c:varyColors val="0"/>
        <c:ser>
          <c:idx val="0"/>
          <c:order val="0"/>
          <c:tx>
            <c:strRef>
              <c:f>Sheet1!$E$4:$E$5</c:f>
              <c:strCache>
                <c:ptCount val="2"/>
                <c:pt idx="0">
                  <c:v>Ronnie's Supply for Kava with a budget of 2000 vatus</c:v>
                </c:pt>
                <c:pt idx="1">
                  <c:v>Price</c:v>
                </c:pt>
              </c:strCache>
            </c:strRef>
          </c:tx>
          <c:spPr>
            <a:ln w="22225" cap="rnd">
              <a:solidFill>
                <a:schemeClr val="accent1"/>
              </a:solidFill>
            </a:ln>
            <a:effectLst>
              <a:glow rad="139700">
                <a:schemeClr val="accent1">
                  <a:satMod val="175000"/>
                  <a:alpha val="14000"/>
                </a:schemeClr>
              </a:glow>
            </a:effectLst>
          </c:spPr>
          <c:marker>
            <c:symbol val="none"/>
          </c:marker>
          <c:xVal>
            <c:numRef>
              <c:f>Sheet1!$D$6:$D$9</c:f>
              <c:numCache>
                <c:formatCode>General</c:formatCode>
                <c:ptCount val="4"/>
                <c:pt idx="0">
                  <c:v>10</c:v>
                </c:pt>
                <c:pt idx="1">
                  <c:v>13</c:v>
                </c:pt>
                <c:pt idx="2">
                  <c:v>20</c:v>
                </c:pt>
                <c:pt idx="3">
                  <c:v>40</c:v>
                </c:pt>
              </c:numCache>
            </c:numRef>
          </c:xVal>
          <c:yVal>
            <c:numRef>
              <c:f>Sheet1!$E$6:$E$9</c:f>
              <c:numCache>
                <c:formatCode>General</c:formatCode>
                <c:ptCount val="4"/>
                <c:pt idx="0">
                  <c:v>50</c:v>
                </c:pt>
                <c:pt idx="1">
                  <c:v>100</c:v>
                </c:pt>
                <c:pt idx="2">
                  <c:v>150</c:v>
                </c:pt>
                <c:pt idx="3">
                  <c:v>200</c:v>
                </c:pt>
              </c:numCache>
            </c:numRef>
          </c:yVal>
          <c:smooth val="1"/>
        </c:ser>
        <c:dLbls>
          <c:showLegendKey val="0"/>
          <c:showVal val="0"/>
          <c:showCatName val="0"/>
          <c:showSerName val="0"/>
          <c:showPercent val="0"/>
          <c:showBubbleSize val="0"/>
        </c:dLbls>
        <c:axId val="1212209760"/>
        <c:axId val="1212216288"/>
      </c:scatterChart>
      <c:valAx>
        <c:axId val="1212209760"/>
        <c:scaling>
          <c:orientation val="minMax"/>
        </c:scaling>
        <c:delete val="0"/>
        <c:axPos val="b"/>
        <c:majorGridlines>
          <c:spPr>
            <a:ln w="9525" cap="flat" cmpd="sng" algn="ctr">
              <a:solidFill>
                <a:schemeClr val="dk1">
                  <a:lumMod val="65000"/>
                  <a:lumOff val="35000"/>
                  <a:alpha val="75000"/>
                </a:schemeClr>
              </a:solidFill>
              <a:round/>
            </a:ln>
            <a:effectLst/>
          </c:spPr>
        </c:majorGridlines>
        <c:numFmt formatCode="General" sourceLinked="1"/>
        <c:majorTickMark val="none"/>
        <c:minorTickMark val="none"/>
        <c:tickLblPos val="nextTo"/>
        <c:spPr>
          <a:noFill/>
          <a:ln w="9525" cap="flat" cmpd="sng" algn="ctr">
            <a:noFill/>
            <a:round/>
          </a:ln>
          <a:effectLst/>
        </c:spPr>
        <c:txPr>
          <a:bodyPr rot="-60000000" spcFirstLastPara="1" vertOverflow="ellipsis" vert="horz" wrap="square" anchor="ctr" anchorCtr="1"/>
          <a:lstStyle/>
          <a:p>
            <a:pPr>
              <a:defRPr sz="900" b="0" i="0" u="none" strike="noStrike" kern="1200" baseline="0">
                <a:solidFill>
                  <a:schemeClr val="lt1">
                    <a:lumMod val="75000"/>
                  </a:schemeClr>
                </a:solidFill>
                <a:latin typeface="+mn-lt"/>
                <a:ea typeface="+mn-ea"/>
                <a:cs typeface="+mn-cs"/>
              </a:defRPr>
            </a:pPr>
            <a:endParaRPr lang="en-US"/>
          </a:p>
        </c:txPr>
        <c:crossAx val="1212216288"/>
        <c:crosses val="autoZero"/>
        <c:crossBetween val="midCat"/>
      </c:valAx>
      <c:valAx>
        <c:axId val="1212216288"/>
        <c:scaling>
          <c:orientation val="minMax"/>
        </c:scaling>
        <c:delete val="0"/>
        <c:axPos val="l"/>
        <c:majorGridlines>
          <c:spPr>
            <a:ln w="9525" cap="flat" cmpd="sng" algn="ctr">
              <a:solidFill>
                <a:schemeClr val="dk1">
                  <a:lumMod val="65000"/>
                  <a:lumOff val="35000"/>
                  <a:alpha val="75000"/>
                </a:schemeClr>
              </a:solidFill>
              <a:round/>
            </a:ln>
            <a:effectLst/>
          </c:spPr>
        </c:majorGridlines>
        <c:numFmt formatCode="General" sourceLinked="1"/>
        <c:majorTickMark val="none"/>
        <c:minorTickMark val="none"/>
        <c:tickLblPos val="nextTo"/>
        <c:spPr>
          <a:noFill/>
          <a:ln w="9525" cap="flat" cmpd="sng" algn="ctr">
            <a:solidFill>
              <a:schemeClr val="lt1">
                <a:lumMod val="50000"/>
              </a:schemeClr>
            </a:solidFill>
            <a:round/>
          </a:ln>
          <a:effectLst/>
        </c:spPr>
        <c:txPr>
          <a:bodyPr rot="-60000000" spcFirstLastPara="1" vertOverflow="ellipsis" vert="horz" wrap="square" anchor="ctr" anchorCtr="1"/>
          <a:lstStyle/>
          <a:p>
            <a:pPr>
              <a:defRPr sz="900" b="0" i="0" u="none" strike="noStrike" kern="1200" baseline="0">
                <a:solidFill>
                  <a:schemeClr val="lt1">
                    <a:lumMod val="75000"/>
                  </a:schemeClr>
                </a:solidFill>
                <a:latin typeface="+mn-lt"/>
                <a:ea typeface="+mn-ea"/>
                <a:cs typeface="+mn-cs"/>
              </a:defRPr>
            </a:pPr>
            <a:endParaRPr lang="en-US"/>
          </a:p>
        </c:txPr>
        <c:crossAx val="1212209760"/>
        <c:crosses val="autoZero"/>
        <c:crossBetween val="midCat"/>
      </c:valAx>
      <c:spPr>
        <a:noFill/>
        <a:ln>
          <a:noFill/>
        </a:ln>
        <a:effectLst/>
      </c:spPr>
    </c:plotArea>
    <c:plotVisOnly val="1"/>
    <c:dispBlanksAs val="gap"/>
    <c:showDLblsOverMax val="0"/>
  </c:chart>
  <c:spPr>
    <a:solidFill>
      <a:schemeClr val="dk1">
        <a:lumMod val="75000"/>
        <a:lumOff val="25000"/>
      </a:schemeClr>
    </a:solidFill>
    <a:ln w="9525" cap="flat" cmpd="sng" algn="ctr">
      <a:solidFill>
        <a:schemeClr val="dk1">
          <a:lumMod val="15000"/>
          <a:lumOff val="85000"/>
        </a:schemeClr>
      </a:solidFill>
      <a:round/>
    </a:ln>
    <a:effectLst/>
  </c:spPr>
  <c:txPr>
    <a:bodyPr/>
    <a:lstStyle/>
    <a:p>
      <a:pPr>
        <a:defRPr/>
      </a:pPr>
      <a:endParaRPr lang="en-US"/>
    </a:p>
  </c:txPr>
  <c:externalData r:id="rId3">
    <c:autoUpdate val="0"/>
  </c:externalData>
  <c:userShapes r:id="rId4"/>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vert="horz" wrap="square" anchor="ctr" anchorCtr="1"/>
        <a:lstStyle/>
        <a:p>
          <a:pPr>
            <a:defRPr sz="1400" b="1" i="0" u="none" strike="noStrike" kern="1200" cap="none" baseline="0">
              <a:solidFill>
                <a:schemeClr val="lt1">
                  <a:lumMod val="85000"/>
                </a:schemeClr>
              </a:solidFill>
              <a:latin typeface="+mn-lt"/>
              <a:ea typeface="+mn-ea"/>
              <a:cs typeface="+mn-cs"/>
            </a:defRPr>
          </a:pPr>
          <a:endParaRPr lang="en-US"/>
        </a:p>
      </c:txPr>
    </c:title>
    <c:autoTitleDeleted val="0"/>
    <c:plotArea>
      <c:layout/>
      <c:scatterChart>
        <c:scatterStyle val="smoothMarker"/>
        <c:varyColors val="0"/>
        <c:ser>
          <c:idx val="0"/>
          <c:order val="0"/>
          <c:tx>
            <c:strRef>
              <c:f>Sheet1!$E$4:$E$5</c:f>
              <c:strCache>
                <c:ptCount val="2"/>
                <c:pt idx="0">
                  <c:v>Ronnie's Supply for Kava with a budget of 2000 vatus</c:v>
                </c:pt>
                <c:pt idx="1">
                  <c:v>Price</c:v>
                </c:pt>
              </c:strCache>
            </c:strRef>
          </c:tx>
          <c:spPr>
            <a:ln w="22225" cap="rnd">
              <a:solidFill>
                <a:schemeClr val="accent1"/>
              </a:solidFill>
            </a:ln>
            <a:effectLst>
              <a:glow rad="139700">
                <a:schemeClr val="accent1">
                  <a:satMod val="175000"/>
                  <a:alpha val="14000"/>
                </a:schemeClr>
              </a:glow>
            </a:effectLst>
          </c:spPr>
          <c:marker>
            <c:symbol val="none"/>
          </c:marker>
          <c:xVal>
            <c:numRef>
              <c:f>Sheet1!$D$6:$D$9</c:f>
              <c:numCache>
                <c:formatCode>General</c:formatCode>
                <c:ptCount val="4"/>
                <c:pt idx="0">
                  <c:v>10</c:v>
                </c:pt>
                <c:pt idx="1">
                  <c:v>13</c:v>
                </c:pt>
                <c:pt idx="2">
                  <c:v>20</c:v>
                </c:pt>
                <c:pt idx="3">
                  <c:v>40</c:v>
                </c:pt>
              </c:numCache>
            </c:numRef>
          </c:xVal>
          <c:yVal>
            <c:numRef>
              <c:f>Sheet1!$E$6:$E$9</c:f>
              <c:numCache>
                <c:formatCode>General</c:formatCode>
                <c:ptCount val="4"/>
                <c:pt idx="0">
                  <c:v>50</c:v>
                </c:pt>
                <c:pt idx="1">
                  <c:v>100</c:v>
                </c:pt>
                <c:pt idx="2">
                  <c:v>150</c:v>
                </c:pt>
                <c:pt idx="3">
                  <c:v>200</c:v>
                </c:pt>
              </c:numCache>
            </c:numRef>
          </c:yVal>
          <c:smooth val="1"/>
        </c:ser>
        <c:dLbls>
          <c:showLegendKey val="0"/>
          <c:showVal val="0"/>
          <c:showCatName val="0"/>
          <c:showSerName val="0"/>
          <c:showPercent val="0"/>
          <c:showBubbleSize val="0"/>
        </c:dLbls>
        <c:axId val="1212214656"/>
        <c:axId val="1144848368"/>
      </c:scatterChart>
      <c:valAx>
        <c:axId val="1212214656"/>
        <c:scaling>
          <c:orientation val="minMax"/>
        </c:scaling>
        <c:delete val="0"/>
        <c:axPos val="b"/>
        <c:majorGridlines>
          <c:spPr>
            <a:ln w="9525" cap="flat" cmpd="sng" algn="ctr">
              <a:solidFill>
                <a:schemeClr val="dk1">
                  <a:lumMod val="65000"/>
                  <a:lumOff val="35000"/>
                  <a:alpha val="75000"/>
                </a:schemeClr>
              </a:solidFill>
              <a:round/>
            </a:ln>
            <a:effectLst/>
          </c:spPr>
        </c:majorGridlines>
        <c:numFmt formatCode="General" sourceLinked="1"/>
        <c:majorTickMark val="none"/>
        <c:minorTickMark val="none"/>
        <c:tickLblPos val="nextTo"/>
        <c:spPr>
          <a:noFill/>
          <a:ln w="9525" cap="flat" cmpd="sng" algn="ctr">
            <a:noFill/>
            <a:round/>
          </a:ln>
          <a:effectLst/>
        </c:spPr>
        <c:txPr>
          <a:bodyPr rot="-60000000" spcFirstLastPara="1" vertOverflow="ellipsis" vert="horz" wrap="square" anchor="ctr" anchorCtr="1"/>
          <a:lstStyle/>
          <a:p>
            <a:pPr>
              <a:defRPr sz="900" b="0" i="0" u="none" strike="noStrike" kern="1200" baseline="0">
                <a:solidFill>
                  <a:schemeClr val="lt1">
                    <a:lumMod val="75000"/>
                  </a:schemeClr>
                </a:solidFill>
                <a:latin typeface="+mn-lt"/>
                <a:ea typeface="+mn-ea"/>
                <a:cs typeface="+mn-cs"/>
              </a:defRPr>
            </a:pPr>
            <a:endParaRPr lang="en-US"/>
          </a:p>
        </c:txPr>
        <c:crossAx val="1144848368"/>
        <c:crosses val="autoZero"/>
        <c:crossBetween val="midCat"/>
      </c:valAx>
      <c:valAx>
        <c:axId val="1144848368"/>
        <c:scaling>
          <c:orientation val="minMax"/>
        </c:scaling>
        <c:delete val="0"/>
        <c:axPos val="l"/>
        <c:majorGridlines>
          <c:spPr>
            <a:ln w="9525" cap="flat" cmpd="sng" algn="ctr">
              <a:solidFill>
                <a:schemeClr val="dk1">
                  <a:lumMod val="65000"/>
                  <a:lumOff val="35000"/>
                  <a:alpha val="75000"/>
                </a:schemeClr>
              </a:solidFill>
              <a:round/>
            </a:ln>
            <a:effectLst/>
          </c:spPr>
        </c:majorGridlines>
        <c:numFmt formatCode="General" sourceLinked="1"/>
        <c:majorTickMark val="none"/>
        <c:minorTickMark val="none"/>
        <c:tickLblPos val="nextTo"/>
        <c:spPr>
          <a:noFill/>
          <a:ln w="9525" cap="flat" cmpd="sng" algn="ctr">
            <a:solidFill>
              <a:schemeClr val="lt1">
                <a:lumMod val="50000"/>
              </a:schemeClr>
            </a:solidFill>
            <a:round/>
          </a:ln>
          <a:effectLst/>
        </c:spPr>
        <c:txPr>
          <a:bodyPr rot="-60000000" spcFirstLastPara="1" vertOverflow="ellipsis" vert="horz" wrap="square" anchor="ctr" anchorCtr="1"/>
          <a:lstStyle/>
          <a:p>
            <a:pPr>
              <a:defRPr sz="900" b="0" i="0" u="none" strike="noStrike" kern="1200" baseline="0">
                <a:solidFill>
                  <a:schemeClr val="lt1">
                    <a:lumMod val="75000"/>
                  </a:schemeClr>
                </a:solidFill>
                <a:latin typeface="+mn-lt"/>
                <a:ea typeface="+mn-ea"/>
                <a:cs typeface="+mn-cs"/>
              </a:defRPr>
            </a:pPr>
            <a:endParaRPr lang="en-US"/>
          </a:p>
        </c:txPr>
        <c:crossAx val="1212214656"/>
        <c:crosses val="autoZero"/>
        <c:crossBetween val="midCat"/>
      </c:valAx>
      <c:spPr>
        <a:noFill/>
        <a:ln>
          <a:noFill/>
        </a:ln>
        <a:effectLst/>
      </c:spPr>
    </c:plotArea>
    <c:plotVisOnly val="1"/>
    <c:dispBlanksAs val="gap"/>
    <c:showDLblsOverMax val="0"/>
  </c:chart>
  <c:spPr>
    <a:solidFill>
      <a:schemeClr val="dk1">
        <a:lumMod val="75000"/>
        <a:lumOff val="25000"/>
      </a:schemeClr>
    </a:solidFill>
    <a:ln w="9525" cap="flat" cmpd="sng" algn="ctr">
      <a:solidFill>
        <a:schemeClr val="dk1">
          <a:lumMod val="15000"/>
          <a:lumOff val="85000"/>
        </a:schemeClr>
      </a:solidFill>
      <a:round/>
    </a:ln>
    <a:effectLst/>
  </c:spPr>
  <c:txPr>
    <a:bodyPr/>
    <a:lstStyle/>
    <a:p>
      <a:pPr>
        <a:defRPr/>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5">
  <cs:axisTitle>
    <cs:lnRef idx="0"/>
    <cs:fillRef idx="0"/>
    <cs:effectRef idx="0"/>
    <cs:fontRef idx="minor">
      <a:schemeClr val="lt1">
        <a:lumMod val="75000"/>
      </a:schemeClr>
    </cs:fontRef>
    <cs:defRPr sz="900" b="1" kern="1200"/>
  </cs:axisTitle>
  <cs:categoryAxis>
    <cs:lnRef idx="0"/>
    <cs:fillRef idx="0"/>
    <cs:effectRef idx="0"/>
    <cs:fontRef idx="minor">
      <a:schemeClr val="lt1">
        <a:lumMod val="75000"/>
      </a:schemeClr>
    </cs:fontRef>
    <cs:defRPr sz="900" kern="1200"/>
  </cs:categoryAxis>
  <cs:chartArea>
    <cs:lnRef idx="0"/>
    <cs:fillRef idx="0"/>
    <cs:effectRef idx="0"/>
    <cs:fontRef idx="minor">
      <a:schemeClr val="dk1"/>
    </cs:fontRef>
    <cs:spPr>
      <a:solidFill>
        <a:schemeClr val="dk1">
          <a:lumMod val="75000"/>
          <a:lumOff val="25000"/>
        </a:schemeClr>
      </a:solidFill>
      <a:ln w="9525" cap="flat" cmpd="sng" algn="ctr">
        <a:solidFill>
          <a:schemeClr val="dk1">
            <a:lumMod val="15000"/>
            <a:lumOff val="85000"/>
          </a:schemeClr>
        </a:solidFill>
        <a:round/>
      </a:ln>
    </cs:spPr>
    <cs:defRPr sz="900" kern="1200"/>
  </cs:chartArea>
  <cs:dataLabel>
    <cs:lnRef idx="0"/>
    <cs:fillRef idx="0"/>
    <cs:effectRef idx="0"/>
    <cs:fontRef idx="minor">
      <a:schemeClr val="lt1">
        <a:lumMod val="75000"/>
      </a:schemeClr>
    </cs:fontRef>
    <cs:defRPr sz="900" kern="1200"/>
  </cs:dataLabel>
  <cs:dataLabelCallout>
    <cs:lnRef idx="0"/>
    <cs:fillRef idx="0"/>
    <cs:effectRef idx="0"/>
    <cs:fontRef idx="minor">
      <a:schemeClr val="lt1">
        <a:lumMod val="15000"/>
        <a:lumOff val="85000"/>
      </a:schemeClr>
    </cs:fontRef>
    <cs:spPr>
      <a:solidFill>
        <a:schemeClr val="dk1">
          <a:lumMod val="65000"/>
          <a:lumOff val="35000"/>
        </a:schemeClr>
      </a:solidFill>
    </cs:spPr>
    <cs:defRPr sz="900" kern="1200"/>
    <cs:bodyPr rot="0" spcFirstLastPara="1" vertOverflow="clip" horzOverflow="clip" vert="horz" wrap="square" lIns="36576" tIns="18288" rIns="36576" bIns="18288" anchor="ctr" anchorCtr="1">
      <a:spAutoFit/>
    </cs:bodyPr>
  </cs:dataLabelCallout>
  <cs:dataPoint>
    <cs:lnRef idx="0">
      <cs:styleClr val="auto"/>
    </cs:lnRef>
    <cs:fillRef idx="0"/>
    <cs:effectRef idx="0">
      <cs:styleClr val="auto"/>
    </cs:effectRef>
    <cs:fontRef idx="minor">
      <a:schemeClr val="dk1"/>
    </cs:fontRef>
    <cs:spPr>
      <a:ln w="9525" cap="flat" cmpd="sng" algn="ctr">
        <a:solidFill>
          <a:schemeClr val="phClr"/>
        </a:solidFill>
        <a:miter lim="800000"/>
      </a:ln>
      <a:effectLst>
        <a:glow rad="63500">
          <a:schemeClr val="phClr">
            <a:satMod val="175000"/>
            <a:alpha val="25000"/>
          </a:schemeClr>
        </a:glow>
      </a:effectLst>
    </cs:spPr>
  </cs:dataPoint>
  <cs:dataPoint3D>
    <cs:lnRef idx="0">
      <cs:styleClr val="auto"/>
    </cs:lnRef>
    <cs:fillRef idx="0">
      <cs:styleClr val="auto"/>
    </cs:fillRef>
    <cs:effectRef idx="0">
      <cs:styleClr val="auto"/>
    </cs:effectRef>
    <cs:fontRef idx="minor">
      <a:schemeClr val="dk1"/>
    </cs:fontRef>
    <cs:spPr>
      <a:ln w="9525" cap="flat" cmpd="sng" algn="ctr">
        <a:solidFill>
          <a:schemeClr val="phClr"/>
        </a:solidFill>
        <a:miter lim="800000"/>
      </a:ln>
      <a:effectLst>
        <a:glow rad="63500">
          <a:schemeClr val="phClr">
            <a:satMod val="175000"/>
            <a:alpha val="25000"/>
          </a:schemeClr>
        </a:glow>
      </a:effectLst>
    </cs:spPr>
  </cs:dataPoint3D>
  <cs:dataPointLine>
    <cs:lnRef idx="0">
      <cs:styleClr val="auto"/>
    </cs:lnRef>
    <cs:fillRef idx="0">
      <cs:styleClr val="auto"/>
    </cs:fillRef>
    <cs:effectRef idx="0">
      <cs:styleClr val="auto"/>
    </cs:effectRef>
    <cs:fontRef idx="minor">
      <a:schemeClr val="dk1"/>
    </cs:fontRef>
    <cs:spPr>
      <a:ln w="22225" cap="rnd">
        <a:solidFill>
          <a:schemeClr val="phClr"/>
        </a:solidFill>
      </a:ln>
      <a:effectLst>
        <a:glow rad="139700">
          <a:schemeClr val="phClr">
            <a:satMod val="175000"/>
            <a:alpha val="14000"/>
          </a:schemeClr>
        </a:glow>
      </a:effectLst>
    </cs:spPr>
  </cs:dataPointLine>
  <cs:dataPointMarker>
    <cs:lnRef idx="0">
      <cs:styleClr val="auto"/>
    </cs:lnRef>
    <cs:fillRef idx="0">
      <cs:styleClr val="auto"/>
    </cs:fillRef>
    <cs:effectRef idx="0">
      <cs:styleClr val="auto"/>
    </cs:effectRef>
    <cs:fontRef idx="minor">
      <a:schemeClr val="dk1"/>
    </cs:fontRef>
    <cs:spPr>
      <a:solidFill>
        <a:schemeClr val="phClr">
          <a:lumMod val="60000"/>
          <a:lumOff val="40000"/>
        </a:schemeClr>
      </a:solidFill>
      <a:effectLst>
        <a:glow rad="63500">
          <a:schemeClr val="phClr">
            <a:satMod val="175000"/>
            <a:alpha val="25000"/>
          </a:schemeClr>
        </a:glow>
      </a:effectLst>
    </cs:spPr>
  </cs:dataPointMarker>
  <cs:dataPointMarkerLayout symbol="circle" size="3"/>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lt1">
        <a:lumMod val="75000"/>
      </a:schemeClr>
    </cs:fontRef>
    <cs:spPr>
      <a:ln w="9525">
        <a:solidFill>
          <a:schemeClr val="dk1">
            <a:lumMod val="50000"/>
            <a:lumOff val="50000"/>
          </a:schemeClr>
        </a:solidFill>
      </a:ln>
    </cs:spPr>
    <cs:defRPr sz="900" kern="1200"/>
  </cs:dataTable>
  <cs:downBar>
    <cs:lnRef idx="0"/>
    <cs:fillRef idx="0"/>
    <cs:effectRef idx="0"/>
    <cs:fontRef idx="minor">
      <a:schemeClr val="lt1"/>
    </cs:fontRef>
    <cs:spPr>
      <a:solidFill>
        <a:schemeClr val="dk1">
          <a:lumMod val="50000"/>
          <a:lumOff val="50000"/>
        </a:schemeClr>
      </a:solidFill>
      <a:ln w="9525">
        <a:solidFill>
          <a:schemeClr val="dk1">
            <a:lumMod val="75000"/>
          </a:schemeClr>
        </a:solidFill>
        <a:round/>
      </a:ln>
    </cs:spPr>
  </cs:downBar>
  <cs:dropLine>
    <cs:lnRef idx="0"/>
    <cs:fillRef idx="0"/>
    <cs:effectRef idx="0"/>
    <cs:fontRef idx="minor">
      <a:schemeClr val="dk1"/>
    </cs:fontRef>
    <cs:spPr>
      <a:ln w="9525">
        <a:solidFill>
          <a:schemeClr val="lt1">
            <a:lumMod val="50000"/>
          </a:schemeClr>
        </a:solidFill>
        <a:round/>
      </a:ln>
    </cs:spPr>
  </cs:dropLine>
  <cs:errorBar>
    <cs:lnRef idx="0"/>
    <cs:fillRef idx="0"/>
    <cs:effectRef idx="0"/>
    <cs:fontRef idx="minor">
      <a:schemeClr val="dk1"/>
    </cs:fontRef>
    <cs:spPr>
      <a:ln w="9525">
        <a:solidFill>
          <a:schemeClr val="lt1">
            <a:lumMod val="50000"/>
          </a:schemeClr>
        </a:solidFill>
        <a:round/>
      </a:ln>
    </cs:spPr>
  </cs:errorBar>
  <cs:floor>
    <cs:lnRef idx="0"/>
    <cs:fillRef idx="0"/>
    <cs:effectRef idx="0"/>
    <cs:fontRef idx="minor">
      <a:schemeClr val="dk1"/>
    </cs:fontRef>
  </cs:floor>
  <cs:gridlineMajor>
    <cs:lnRef idx="0"/>
    <cs:fillRef idx="0"/>
    <cs:effectRef idx="0"/>
    <cs:fontRef idx="minor">
      <a:schemeClr val="tx1"/>
    </cs:fontRef>
    <cs:spPr>
      <a:ln w="9525" cap="flat" cmpd="sng" algn="ctr">
        <a:solidFill>
          <a:schemeClr val="dk1">
            <a:lumMod val="65000"/>
            <a:lumOff val="35000"/>
            <a:alpha val="75000"/>
          </a:schemeClr>
        </a:solidFill>
        <a:round/>
      </a:ln>
    </cs:spPr>
  </cs:gridlineMajor>
  <cs:gridlineMinor>
    <cs:lnRef idx="0"/>
    <cs:fillRef idx="0"/>
    <cs:effectRef idx="0"/>
    <cs:fontRef idx="minor">
      <a:schemeClr val="tx1"/>
    </cs:fontRef>
    <cs:spPr>
      <a:ln w="9525" cap="flat" cmpd="sng" algn="ctr">
        <a:solidFill>
          <a:schemeClr val="dk1">
            <a:lumMod val="65000"/>
            <a:lumOff val="35000"/>
            <a:alpha val="25000"/>
          </a:schemeClr>
        </a:solidFill>
        <a:round/>
      </a:ln>
    </cs:spPr>
  </cs:gridlineMinor>
  <cs:hiLoLine>
    <cs:lnRef idx="0"/>
    <cs:fillRef idx="0"/>
    <cs:effectRef idx="0"/>
    <cs:fontRef idx="minor">
      <a:schemeClr val="dk1"/>
    </cs:fontRef>
    <cs:spPr>
      <a:ln w="9525">
        <a:solidFill>
          <a:schemeClr val="lt1">
            <a:lumMod val="50000"/>
          </a:schemeClr>
        </a:solidFill>
        <a:round/>
      </a:ln>
    </cs:spPr>
  </cs:hiLoLine>
  <cs:leaderLine>
    <cs:lnRef idx="0"/>
    <cs:fillRef idx="0"/>
    <cs:effectRef idx="0"/>
    <cs:fontRef idx="minor">
      <a:schemeClr val="dk1"/>
    </cs:fontRef>
    <cs:spPr>
      <a:ln w="9525">
        <a:solidFill>
          <a:schemeClr val="lt1">
            <a:lumMod val="50000"/>
          </a:schemeClr>
        </a:solidFill>
        <a:round/>
      </a:ln>
    </cs:spPr>
  </cs:leaderLine>
  <cs:legend>
    <cs:lnRef idx="0"/>
    <cs:fillRef idx="0"/>
    <cs:effectRef idx="0"/>
    <cs:fontRef idx="minor">
      <a:schemeClr val="lt1">
        <a:lumMod val="75000"/>
      </a:schemeClr>
    </cs:fontRef>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lt1">
        <a:lumMod val="75000"/>
      </a:schemeClr>
    </cs:fontRef>
    <cs:defRPr sz="900" kern="1200"/>
  </cs:seriesAxis>
  <cs:seriesLine>
    <cs:lnRef idx="0"/>
    <cs:fillRef idx="0"/>
    <cs:effectRef idx="0"/>
    <cs:fontRef idx="minor">
      <a:schemeClr val="dk1"/>
    </cs:fontRef>
    <cs:spPr>
      <a:ln w="9525">
        <a:solidFill>
          <a:schemeClr val="lt1">
            <a:lumMod val="50000"/>
          </a:schemeClr>
        </a:solidFill>
        <a:round/>
      </a:ln>
    </cs:spPr>
  </cs:seriesLine>
  <cs:title>
    <cs:lnRef idx="0"/>
    <cs:fillRef idx="0"/>
    <cs:effectRef idx="0"/>
    <cs:fontRef idx="minor">
      <a:schemeClr val="lt1">
        <a:lumMod val="85000"/>
      </a:schemeClr>
    </cs:fontRef>
    <cs:defRPr sz="1400" b="1" kern="1200" cap="none" baseline="0"/>
  </cs:title>
  <cs:trendline>
    <cs:lnRef idx="0">
      <cs:styleClr val="auto"/>
    </cs:lnRef>
    <cs:fillRef idx="0"/>
    <cs:effectRef idx="0"/>
    <cs:fontRef idx="minor">
      <a:schemeClr val="lt1"/>
    </cs:fontRef>
    <cs:spPr>
      <a:ln w="25400" cap="rnd">
        <a:solidFill>
          <a:schemeClr val="phClr">
            <a:alpha val="50000"/>
          </a:schemeClr>
        </a:solidFill>
      </a:ln>
    </cs:spPr>
  </cs:trendline>
  <cs:trendlineLabel>
    <cs:lnRef idx="0"/>
    <cs:fillRef idx="0"/>
    <cs:effectRef idx="0"/>
    <cs:fontRef idx="minor">
      <a:schemeClr val="lt1">
        <a:lumMod val="75000"/>
      </a:schemeClr>
    </cs:fontRef>
    <cs:defRPr sz="900" kern="1200"/>
  </cs:trendlineLabel>
  <cs:upBar>
    <cs:lnRef idx="0"/>
    <cs:fillRef idx="0"/>
    <cs:effectRef idx="0"/>
    <cs:fontRef idx="minor">
      <a:schemeClr val="dk1"/>
    </cs:fontRef>
    <cs:spPr>
      <a:solidFill>
        <a:schemeClr val="lt1">
          <a:lumMod val="85000"/>
        </a:schemeClr>
      </a:solidFill>
      <a:ln w="9525">
        <a:solidFill>
          <a:schemeClr val="dk1">
            <a:lumMod val="50000"/>
          </a:schemeClr>
        </a:solidFill>
        <a:round/>
      </a:ln>
    </cs:spPr>
  </cs:upBar>
  <cs:valueAxis>
    <cs:lnRef idx="0"/>
    <cs:fillRef idx="0"/>
    <cs:effectRef idx="0"/>
    <cs:fontRef idx="minor">
      <a:schemeClr val="lt1">
        <a:lumMod val="75000"/>
      </a:schemeClr>
    </cs:fontRef>
    <cs:spPr>
      <a:ln w="9525" cap="flat" cmpd="sng" algn="ctr">
        <a:solidFill>
          <a:schemeClr val="lt1">
            <a:lumMod val="50000"/>
          </a:schemeClr>
        </a:solidFill>
        <a:round/>
      </a:ln>
    </cs:spPr>
    <cs:defRPr sz="900" kern="1200"/>
    <cs:bodyPr/>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45">
  <cs:axisTitle>
    <cs:lnRef idx="0"/>
    <cs:fillRef idx="0"/>
    <cs:effectRef idx="0"/>
    <cs:fontRef idx="minor">
      <a:schemeClr val="lt1">
        <a:lumMod val="75000"/>
      </a:schemeClr>
    </cs:fontRef>
    <cs:defRPr sz="900" b="1" kern="1200"/>
  </cs:axisTitle>
  <cs:categoryAxis>
    <cs:lnRef idx="0"/>
    <cs:fillRef idx="0"/>
    <cs:effectRef idx="0"/>
    <cs:fontRef idx="minor">
      <a:schemeClr val="lt1">
        <a:lumMod val="75000"/>
      </a:schemeClr>
    </cs:fontRef>
    <cs:defRPr sz="900" kern="1200"/>
  </cs:categoryAxis>
  <cs:chartArea>
    <cs:lnRef idx="0"/>
    <cs:fillRef idx="0"/>
    <cs:effectRef idx="0"/>
    <cs:fontRef idx="minor">
      <a:schemeClr val="dk1"/>
    </cs:fontRef>
    <cs:spPr>
      <a:solidFill>
        <a:schemeClr val="dk1">
          <a:lumMod val="75000"/>
          <a:lumOff val="25000"/>
        </a:schemeClr>
      </a:solidFill>
      <a:ln w="9525" cap="flat" cmpd="sng" algn="ctr">
        <a:solidFill>
          <a:schemeClr val="dk1">
            <a:lumMod val="15000"/>
            <a:lumOff val="85000"/>
          </a:schemeClr>
        </a:solidFill>
        <a:round/>
      </a:ln>
    </cs:spPr>
    <cs:defRPr sz="900" kern="1200"/>
  </cs:chartArea>
  <cs:dataLabel>
    <cs:lnRef idx="0"/>
    <cs:fillRef idx="0"/>
    <cs:effectRef idx="0"/>
    <cs:fontRef idx="minor">
      <a:schemeClr val="lt1">
        <a:lumMod val="75000"/>
      </a:schemeClr>
    </cs:fontRef>
    <cs:defRPr sz="900" kern="1200"/>
  </cs:dataLabel>
  <cs:dataLabelCallout>
    <cs:lnRef idx="0"/>
    <cs:fillRef idx="0"/>
    <cs:effectRef idx="0"/>
    <cs:fontRef idx="minor">
      <a:schemeClr val="lt1">
        <a:lumMod val="15000"/>
        <a:lumOff val="85000"/>
      </a:schemeClr>
    </cs:fontRef>
    <cs:spPr>
      <a:solidFill>
        <a:schemeClr val="dk1">
          <a:lumMod val="65000"/>
          <a:lumOff val="35000"/>
        </a:schemeClr>
      </a:solidFill>
    </cs:spPr>
    <cs:defRPr sz="900" kern="1200"/>
    <cs:bodyPr rot="0" spcFirstLastPara="1" vertOverflow="clip" horzOverflow="clip" vert="horz" wrap="square" lIns="36576" tIns="18288" rIns="36576" bIns="18288" anchor="ctr" anchorCtr="1">
      <a:spAutoFit/>
    </cs:bodyPr>
  </cs:dataLabelCallout>
  <cs:dataPoint>
    <cs:lnRef idx="0">
      <cs:styleClr val="auto"/>
    </cs:lnRef>
    <cs:fillRef idx="0"/>
    <cs:effectRef idx="0">
      <cs:styleClr val="auto"/>
    </cs:effectRef>
    <cs:fontRef idx="minor">
      <a:schemeClr val="dk1"/>
    </cs:fontRef>
    <cs:spPr>
      <a:ln w="9525" cap="flat" cmpd="sng" algn="ctr">
        <a:solidFill>
          <a:schemeClr val="phClr"/>
        </a:solidFill>
        <a:miter lim="800000"/>
      </a:ln>
      <a:effectLst>
        <a:glow rad="63500">
          <a:schemeClr val="phClr">
            <a:satMod val="175000"/>
            <a:alpha val="25000"/>
          </a:schemeClr>
        </a:glow>
      </a:effectLst>
    </cs:spPr>
  </cs:dataPoint>
  <cs:dataPoint3D>
    <cs:lnRef idx="0">
      <cs:styleClr val="auto"/>
    </cs:lnRef>
    <cs:fillRef idx="0">
      <cs:styleClr val="auto"/>
    </cs:fillRef>
    <cs:effectRef idx="0">
      <cs:styleClr val="auto"/>
    </cs:effectRef>
    <cs:fontRef idx="minor">
      <a:schemeClr val="dk1"/>
    </cs:fontRef>
    <cs:spPr>
      <a:ln w="9525" cap="flat" cmpd="sng" algn="ctr">
        <a:solidFill>
          <a:schemeClr val="phClr"/>
        </a:solidFill>
        <a:miter lim="800000"/>
      </a:ln>
      <a:effectLst>
        <a:glow rad="63500">
          <a:schemeClr val="phClr">
            <a:satMod val="175000"/>
            <a:alpha val="25000"/>
          </a:schemeClr>
        </a:glow>
      </a:effectLst>
    </cs:spPr>
  </cs:dataPoint3D>
  <cs:dataPointLine>
    <cs:lnRef idx="0">
      <cs:styleClr val="auto"/>
    </cs:lnRef>
    <cs:fillRef idx="0">
      <cs:styleClr val="auto"/>
    </cs:fillRef>
    <cs:effectRef idx="0">
      <cs:styleClr val="auto"/>
    </cs:effectRef>
    <cs:fontRef idx="minor">
      <a:schemeClr val="dk1"/>
    </cs:fontRef>
    <cs:spPr>
      <a:ln w="22225" cap="rnd">
        <a:solidFill>
          <a:schemeClr val="phClr"/>
        </a:solidFill>
      </a:ln>
      <a:effectLst>
        <a:glow rad="139700">
          <a:schemeClr val="phClr">
            <a:satMod val="175000"/>
            <a:alpha val="14000"/>
          </a:schemeClr>
        </a:glow>
      </a:effectLst>
    </cs:spPr>
  </cs:dataPointLine>
  <cs:dataPointMarker>
    <cs:lnRef idx="0">
      <cs:styleClr val="auto"/>
    </cs:lnRef>
    <cs:fillRef idx="0">
      <cs:styleClr val="auto"/>
    </cs:fillRef>
    <cs:effectRef idx="0">
      <cs:styleClr val="auto"/>
    </cs:effectRef>
    <cs:fontRef idx="minor">
      <a:schemeClr val="dk1"/>
    </cs:fontRef>
    <cs:spPr>
      <a:solidFill>
        <a:schemeClr val="phClr">
          <a:lumMod val="60000"/>
          <a:lumOff val="40000"/>
        </a:schemeClr>
      </a:solidFill>
      <a:effectLst>
        <a:glow rad="63500">
          <a:schemeClr val="phClr">
            <a:satMod val="175000"/>
            <a:alpha val="25000"/>
          </a:schemeClr>
        </a:glow>
      </a:effectLst>
    </cs:spPr>
  </cs:dataPointMarker>
  <cs:dataPointMarkerLayout symbol="circle" size="3"/>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lt1">
        <a:lumMod val="75000"/>
      </a:schemeClr>
    </cs:fontRef>
    <cs:spPr>
      <a:ln w="9525">
        <a:solidFill>
          <a:schemeClr val="dk1">
            <a:lumMod val="50000"/>
            <a:lumOff val="50000"/>
          </a:schemeClr>
        </a:solidFill>
      </a:ln>
    </cs:spPr>
    <cs:defRPr sz="900" kern="1200"/>
  </cs:dataTable>
  <cs:downBar>
    <cs:lnRef idx="0"/>
    <cs:fillRef idx="0"/>
    <cs:effectRef idx="0"/>
    <cs:fontRef idx="minor">
      <a:schemeClr val="lt1"/>
    </cs:fontRef>
    <cs:spPr>
      <a:solidFill>
        <a:schemeClr val="dk1">
          <a:lumMod val="50000"/>
          <a:lumOff val="50000"/>
        </a:schemeClr>
      </a:solidFill>
      <a:ln w="9525">
        <a:solidFill>
          <a:schemeClr val="dk1">
            <a:lumMod val="75000"/>
          </a:schemeClr>
        </a:solidFill>
        <a:round/>
      </a:ln>
    </cs:spPr>
  </cs:downBar>
  <cs:dropLine>
    <cs:lnRef idx="0"/>
    <cs:fillRef idx="0"/>
    <cs:effectRef idx="0"/>
    <cs:fontRef idx="minor">
      <a:schemeClr val="dk1"/>
    </cs:fontRef>
    <cs:spPr>
      <a:ln w="9525">
        <a:solidFill>
          <a:schemeClr val="lt1">
            <a:lumMod val="50000"/>
          </a:schemeClr>
        </a:solidFill>
        <a:round/>
      </a:ln>
    </cs:spPr>
  </cs:dropLine>
  <cs:errorBar>
    <cs:lnRef idx="0"/>
    <cs:fillRef idx="0"/>
    <cs:effectRef idx="0"/>
    <cs:fontRef idx="minor">
      <a:schemeClr val="dk1"/>
    </cs:fontRef>
    <cs:spPr>
      <a:ln w="9525">
        <a:solidFill>
          <a:schemeClr val="lt1">
            <a:lumMod val="50000"/>
          </a:schemeClr>
        </a:solidFill>
        <a:round/>
      </a:ln>
    </cs:spPr>
  </cs:errorBar>
  <cs:floor>
    <cs:lnRef idx="0"/>
    <cs:fillRef idx="0"/>
    <cs:effectRef idx="0"/>
    <cs:fontRef idx="minor">
      <a:schemeClr val="dk1"/>
    </cs:fontRef>
  </cs:floor>
  <cs:gridlineMajor>
    <cs:lnRef idx="0"/>
    <cs:fillRef idx="0"/>
    <cs:effectRef idx="0"/>
    <cs:fontRef idx="minor">
      <a:schemeClr val="tx1"/>
    </cs:fontRef>
    <cs:spPr>
      <a:ln w="9525" cap="flat" cmpd="sng" algn="ctr">
        <a:solidFill>
          <a:schemeClr val="dk1">
            <a:lumMod val="65000"/>
            <a:lumOff val="35000"/>
            <a:alpha val="75000"/>
          </a:schemeClr>
        </a:solidFill>
        <a:round/>
      </a:ln>
    </cs:spPr>
  </cs:gridlineMajor>
  <cs:gridlineMinor>
    <cs:lnRef idx="0"/>
    <cs:fillRef idx="0"/>
    <cs:effectRef idx="0"/>
    <cs:fontRef idx="minor">
      <a:schemeClr val="tx1"/>
    </cs:fontRef>
    <cs:spPr>
      <a:ln w="9525" cap="flat" cmpd="sng" algn="ctr">
        <a:solidFill>
          <a:schemeClr val="dk1">
            <a:lumMod val="65000"/>
            <a:lumOff val="35000"/>
            <a:alpha val="25000"/>
          </a:schemeClr>
        </a:solidFill>
        <a:round/>
      </a:ln>
    </cs:spPr>
  </cs:gridlineMinor>
  <cs:hiLoLine>
    <cs:lnRef idx="0"/>
    <cs:fillRef idx="0"/>
    <cs:effectRef idx="0"/>
    <cs:fontRef idx="minor">
      <a:schemeClr val="dk1"/>
    </cs:fontRef>
    <cs:spPr>
      <a:ln w="9525">
        <a:solidFill>
          <a:schemeClr val="lt1">
            <a:lumMod val="50000"/>
          </a:schemeClr>
        </a:solidFill>
        <a:round/>
      </a:ln>
    </cs:spPr>
  </cs:hiLoLine>
  <cs:leaderLine>
    <cs:lnRef idx="0"/>
    <cs:fillRef idx="0"/>
    <cs:effectRef idx="0"/>
    <cs:fontRef idx="minor">
      <a:schemeClr val="dk1"/>
    </cs:fontRef>
    <cs:spPr>
      <a:ln w="9525">
        <a:solidFill>
          <a:schemeClr val="lt1">
            <a:lumMod val="50000"/>
          </a:schemeClr>
        </a:solidFill>
        <a:round/>
      </a:ln>
    </cs:spPr>
  </cs:leaderLine>
  <cs:legend>
    <cs:lnRef idx="0"/>
    <cs:fillRef idx="0"/>
    <cs:effectRef idx="0"/>
    <cs:fontRef idx="minor">
      <a:schemeClr val="lt1">
        <a:lumMod val="75000"/>
      </a:schemeClr>
    </cs:fontRef>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lt1">
        <a:lumMod val="75000"/>
      </a:schemeClr>
    </cs:fontRef>
    <cs:defRPr sz="900" kern="1200"/>
  </cs:seriesAxis>
  <cs:seriesLine>
    <cs:lnRef idx="0"/>
    <cs:fillRef idx="0"/>
    <cs:effectRef idx="0"/>
    <cs:fontRef idx="minor">
      <a:schemeClr val="dk1"/>
    </cs:fontRef>
    <cs:spPr>
      <a:ln w="9525">
        <a:solidFill>
          <a:schemeClr val="lt1">
            <a:lumMod val="50000"/>
          </a:schemeClr>
        </a:solidFill>
        <a:round/>
      </a:ln>
    </cs:spPr>
  </cs:seriesLine>
  <cs:title>
    <cs:lnRef idx="0"/>
    <cs:fillRef idx="0"/>
    <cs:effectRef idx="0"/>
    <cs:fontRef idx="minor">
      <a:schemeClr val="lt1">
        <a:lumMod val="85000"/>
      </a:schemeClr>
    </cs:fontRef>
    <cs:defRPr sz="1400" b="1" kern="1200" cap="none" baseline="0"/>
  </cs:title>
  <cs:trendline>
    <cs:lnRef idx="0">
      <cs:styleClr val="auto"/>
    </cs:lnRef>
    <cs:fillRef idx="0"/>
    <cs:effectRef idx="0"/>
    <cs:fontRef idx="minor">
      <a:schemeClr val="lt1"/>
    </cs:fontRef>
    <cs:spPr>
      <a:ln w="25400" cap="rnd">
        <a:solidFill>
          <a:schemeClr val="phClr">
            <a:alpha val="50000"/>
          </a:schemeClr>
        </a:solidFill>
      </a:ln>
    </cs:spPr>
  </cs:trendline>
  <cs:trendlineLabel>
    <cs:lnRef idx="0"/>
    <cs:fillRef idx="0"/>
    <cs:effectRef idx="0"/>
    <cs:fontRef idx="minor">
      <a:schemeClr val="lt1">
        <a:lumMod val="75000"/>
      </a:schemeClr>
    </cs:fontRef>
    <cs:defRPr sz="900" kern="1200"/>
  </cs:trendlineLabel>
  <cs:upBar>
    <cs:lnRef idx="0"/>
    <cs:fillRef idx="0"/>
    <cs:effectRef idx="0"/>
    <cs:fontRef idx="minor">
      <a:schemeClr val="dk1"/>
    </cs:fontRef>
    <cs:spPr>
      <a:solidFill>
        <a:schemeClr val="lt1">
          <a:lumMod val="85000"/>
        </a:schemeClr>
      </a:solidFill>
      <a:ln w="9525">
        <a:solidFill>
          <a:schemeClr val="dk1">
            <a:lumMod val="50000"/>
          </a:schemeClr>
        </a:solidFill>
        <a:round/>
      </a:ln>
    </cs:spPr>
  </cs:upBar>
  <cs:valueAxis>
    <cs:lnRef idx="0"/>
    <cs:fillRef idx="0"/>
    <cs:effectRef idx="0"/>
    <cs:fontRef idx="minor">
      <a:schemeClr val="lt1">
        <a:lumMod val="75000"/>
      </a:schemeClr>
    </cs:fontRef>
    <cs:spPr>
      <a:ln w="9525" cap="flat" cmpd="sng" algn="ctr">
        <a:solidFill>
          <a:schemeClr val="lt1">
            <a:lumMod val="50000"/>
          </a:schemeClr>
        </a:solidFill>
        <a:round/>
      </a:ln>
    </cs:spPr>
    <cs:defRPr sz="900" kern="1200"/>
    <cs:bodyPr/>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245">
  <cs:axisTitle>
    <cs:lnRef idx="0"/>
    <cs:fillRef idx="0"/>
    <cs:effectRef idx="0"/>
    <cs:fontRef idx="minor">
      <a:schemeClr val="lt1">
        <a:lumMod val="75000"/>
      </a:schemeClr>
    </cs:fontRef>
    <cs:defRPr sz="900" b="1" kern="1200"/>
  </cs:axisTitle>
  <cs:categoryAxis>
    <cs:lnRef idx="0"/>
    <cs:fillRef idx="0"/>
    <cs:effectRef idx="0"/>
    <cs:fontRef idx="minor">
      <a:schemeClr val="lt1">
        <a:lumMod val="75000"/>
      </a:schemeClr>
    </cs:fontRef>
    <cs:defRPr sz="900" kern="1200"/>
  </cs:categoryAxis>
  <cs:chartArea>
    <cs:lnRef idx="0"/>
    <cs:fillRef idx="0"/>
    <cs:effectRef idx="0"/>
    <cs:fontRef idx="minor">
      <a:schemeClr val="dk1"/>
    </cs:fontRef>
    <cs:spPr>
      <a:solidFill>
        <a:schemeClr val="dk1">
          <a:lumMod val="75000"/>
          <a:lumOff val="25000"/>
        </a:schemeClr>
      </a:solidFill>
      <a:ln w="9525" cap="flat" cmpd="sng" algn="ctr">
        <a:solidFill>
          <a:schemeClr val="dk1">
            <a:lumMod val="15000"/>
            <a:lumOff val="85000"/>
          </a:schemeClr>
        </a:solidFill>
        <a:round/>
      </a:ln>
    </cs:spPr>
    <cs:defRPr sz="900" kern="1200"/>
  </cs:chartArea>
  <cs:dataLabel>
    <cs:lnRef idx="0"/>
    <cs:fillRef idx="0"/>
    <cs:effectRef idx="0"/>
    <cs:fontRef idx="minor">
      <a:schemeClr val="lt1">
        <a:lumMod val="75000"/>
      </a:schemeClr>
    </cs:fontRef>
    <cs:defRPr sz="900" kern="1200"/>
  </cs:dataLabel>
  <cs:dataLabelCallout>
    <cs:lnRef idx="0"/>
    <cs:fillRef idx="0"/>
    <cs:effectRef idx="0"/>
    <cs:fontRef idx="minor">
      <a:schemeClr val="lt1">
        <a:lumMod val="15000"/>
        <a:lumOff val="85000"/>
      </a:schemeClr>
    </cs:fontRef>
    <cs:spPr>
      <a:solidFill>
        <a:schemeClr val="dk1">
          <a:lumMod val="65000"/>
          <a:lumOff val="35000"/>
        </a:schemeClr>
      </a:solidFill>
    </cs:spPr>
    <cs:defRPr sz="900" kern="1200"/>
    <cs:bodyPr rot="0" spcFirstLastPara="1" vertOverflow="clip" horzOverflow="clip" vert="horz" wrap="square" lIns="36576" tIns="18288" rIns="36576" bIns="18288" anchor="ctr" anchorCtr="1">
      <a:spAutoFit/>
    </cs:bodyPr>
  </cs:dataLabelCallout>
  <cs:dataPoint>
    <cs:lnRef idx="0">
      <cs:styleClr val="auto"/>
    </cs:lnRef>
    <cs:fillRef idx="0"/>
    <cs:effectRef idx="0">
      <cs:styleClr val="auto"/>
    </cs:effectRef>
    <cs:fontRef idx="minor">
      <a:schemeClr val="dk1"/>
    </cs:fontRef>
    <cs:spPr>
      <a:ln w="9525" cap="flat" cmpd="sng" algn="ctr">
        <a:solidFill>
          <a:schemeClr val="phClr"/>
        </a:solidFill>
        <a:miter lim="800000"/>
      </a:ln>
      <a:effectLst>
        <a:glow rad="63500">
          <a:schemeClr val="phClr">
            <a:satMod val="175000"/>
            <a:alpha val="25000"/>
          </a:schemeClr>
        </a:glow>
      </a:effectLst>
    </cs:spPr>
  </cs:dataPoint>
  <cs:dataPoint3D>
    <cs:lnRef idx="0">
      <cs:styleClr val="auto"/>
    </cs:lnRef>
    <cs:fillRef idx="0">
      <cs:styleClr val="auto"/>
    </cs:fillRef>
    <cs:effectRef idx="0">
      <cs:styleClr val="auto"/>
    </cs:effectRef>
    <cs:fontRef idx="minor">
      <a:schemeClr val="dk1"/>
    </cs:fontRef>
    <cs:spPr>
      <a:ln w="9525" cap="flat" cmpd="sng" algn="ctr">
        <a:solidFill>
          <a:schemeClr val="phClr"/>
        </a:solidFill>
        <a:miter lim="800000"/>
      </a:ln>
      <a:effectLst>
        <a:glow rad="63500">
          <a:schemeClr val="phClr">
            <a:satMod val="175000"/>
            <a:alpha val="25000"/>
          </a:schemeClr>
        </a:glow>
      </a:effectLst>
    </cs:spPr>
  </cs:dataPoint3D>
  <cs:dataPointLine>
    <cs:lnRef idx="0">
      <cs:styleClr val="auto"/>
    </cs:lnRef>
    <cs:fillRef idx="0">
      <cs:styleClr val="auto"/>
    </cs:fillRef>
    <cs:effectRef idx="0">
      <cs:styleClr val="auto"/>
    </cs:effectRef>
    <cs:fontRef idx="minor">
      <a:schemeClr val="dk1"/>
    </cs:fontRef>
    <cs:spPr>
      <a:ln w="22225" cap="rnd">
        <a:solidFill>
          <a:schemeClr val="phClr"/>
        </a:solidFill>
      </a:ln>
      <a:effectLst>
        <a:glow rad="139700">
          <a:schemeClr val="phClr">
            <a:satMod val="175000"/>
            <a:alpha val="14000"/>
          </a:schemeClr>
        </a:glow>
      </a:effectLst>
    </cs:spPr>
  </cs:dataPointLine>
  <cs:dataPointMarker>
    <cs:lnRef idx="0">
      <cs:styleClr val="auto"/>
    </cs:lnRef>
    <cs:fillRef idx="0">
      <cs:styleClr val="auto"/>
    </cs:fillRef>
    <cs:effectRef idx="0">
      <cs:styleClr val="auto"/>
    </cs:effectRef>
    <cs:fontRef idx="minor">
      <a:schemeClr val="dk1"/>
    </cs:fontRef>
    <cs:spPr>
      <a:solidFill>
        <a:schemeClr val="phClr">
          <a:lumMod val="60000"/>
          <a:lumOff val="40000"/>
        </a:schemeClr>
      </a:solidFill>
      <a:effectLst>
        <a:glow rad="63500">
          <a:schemeClr val="phClr">
            <a:satMod val="175000"/>
            <a:alpha val="25000"/>
          </a:schemeClr>
        </a:glow>
      </a:effectLst>
    </cs:spPr>
  </cs:dataPointMarker>
  <cs:dataPointMarkerLayout symbol="circle" size="3"/>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lt1">
        <a:lumMod val="75000"/>
      </a:schemeClr>
    </cs:fontRef>
    <cs:spPr>
      <a:ln w="9525">
        <a:solidFill>
          <a:schemeClr val="dk1">
            <a:lumMod val="50000"/>
            <a:lumOff val="50000"/>
          </a:schemeClr>
        </a:solidFill>
      </a:ln>
    </cs:spPr>
    <cs:defRPr sz="900" kern="1200"/>
  </cs:dataTable>
  <cs:downBar>
    <cs:lnRef idx="0"/>
    <cs:fillRef idx="0"/>
    <cs:effectRef idx="0"/>
    <cs:fontRef idx="minor">
      <a:schemeClr val="lt1"/>
    </cs:fontRef>
    <cs:spPr>
      <a:solidFill>
        <a:schemeClr val="dk1">
          <a:lumMod val="50000"/>
          <a:lumOff val="50000"/>
        </a:schemeClr>
      </a:solidFill>
      <a:ln w="9525">
        <a:solidFill>
          <a:schemeClr val="dk1">
            <a:lumMod val="75000"/>
          </a:schemeClr>
        </a:solidFill>
        <a:round/>
      </a:ln>
    </cs:spPr>
  </cs:downBar>
  <cs:dropLine>
    <cs:lnRef idx="0"/>
    <cs:fillRef idx="0"/>
    <cs:effectRef idx="0"/>
    <cs:fontRef idx="minor">
      <a:schemeClr val="dk1"/>
    </cs:fontRef>
    <cs:spPr>
      <a:ln w="9525">
        <a:solidFill>
          <a:schemeClr val="lt1">
            <a:lumMod val="50000"/>
          </a:schemeClr>
        </a:solidFill>
        <a:round/>
      </a:ln>
    </cs:spPr>
  </cs:dropLine>
  <cs:errorBar>
    <cs:lnRef idx="0"/>
    <cs:fillRef idx="0"/>
    <cs:effectRef idx="0"/>
    <cs:fontRef idx="minor">
      <a:schemeClr val="dk1"/>
    </cs:fontRef>
    <cs:spPr>
      <a:ln w="9525">
        <a:solidFill>
          <a:schemeClr val="lt1">
            <a:lumMod val="50000"/>
          </a:schemeClr>
        </a:solidFill>
        <a:round/>
      </a:ln>
    </cs:spPr>
  </cs:errorBar>
  <cs:floor>
    <cs:lnRef idx="0"/>
    <cs:fillRef idx="0"/>
    <cs:effectRef idx="0"/>
    <cs:fontRef idx="minor">
      <a:schemeClr val="dk1"/>
    </cs:fontRef>
  </cs:floor>
  <cs:gridlineMajor>
    <cs:lnRef idx="0"/>
    <cs:fillRef idx="0"/>
    <cs:effectRef idx="0"/>
    <cs:fontRef idx="minor">
      <a:schemeClr val="tx1"/>
    </cs:fontRef>
    <cs:spPr>
      <a:ln w="9525" cap="flat" cmpd="sng" algn="ctr">
        <a:solidFill>
          <a:schemeClr val="dk1">
            <a:lumMod val="65000"/>
            <a:lumOff val="35000"/>
            <a:alpha val="75000"/>
          </a:schemeClr>
        </a:solidFill>
        <a:round/>
      </a:ln>
    </cs:spPr>
  </cs:gridlineMajor>
  <cs:gridlineMinor>
    <cs:lnRef idx="0"/>
    <cs:fillRef idx="0"/>
    <cs:effectRef idx="0"/>
    <cs:fontRef idx="minor">
      <a:schemeClr val="tx1"/>
    </cs:fontRef>
    <cs:spPr>
      <a:ln w="9525" cap="flat" cmpd="sng" algn="ctr">
        <a:solidFill>
          <a:schemeClr val="dk1">
            <a:lumMod val="65000"/>
            <a:lumOff val="35000"/>
            <a:alpha val="25000"/>
          </a:schemeClr>
        </a:solidFill>
        <a:round/>
      </a:ln>
    </cs:spPr>
  </cs:gridlineMinor>
  <cs:hiLoLine>
    <cs:lnRef idx="0"/>
    <cs:fillRef idx="0"/>
    <cs:effectRef idx="0"/>
    <cs:fontRef idx="minor">
      <a:schemeClr val="dk1"/>
    </cs:fontRef>
    <cs:spPr>
      <a:ln w="9525">
        <a:solidFill>
          <a:schemeClr val="lt1">
            <a:lumMod val="50000"/>
          </a:schemeClr>
        </a:solidFill>
        <a:round/>
      </a:ln>
    </cs:spPr>
  </cs:hiLoLine>
  <cs:leaderLine>
    <cs:lnRef idx="0"/>
    <cs:fillRef idx="0"/>
    <cs:effectRef idx="0"/>
    <cs:fontRef idx="minor">
      <a:schemeClr val="dk1"/>
    </cs:fontRef>
    <cs:spPr>
      <a:ln w="9525">
        <a:solidFill>
          <a:schemeClr val="lt1">
            <a:lumMod val="50000"/>
          </a:schemeClr>
        </a:solidFill>
        <a:round/>
      </a:ln>
    </cs:spPr>
  </cs:leaderLine>
  <cs:legend>
    <cs:lnRef idx="0"/>
    <cs:fillRef idx="0"/>
    <cs:effectRef idx="0"/>
    <cs:fontRef idx="minor">
      <a:schemeClr val="lt1">
        <a:lumMod val="75000"/>
      </a:schemeClr>
    </cs:fontRef>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lt1">
        <a:lumMod val="75000"/>
      </a:schemeClr>
    </cs:fontRef>
    <cs:defRPr sz="900" kern="1200"/>
  </cs:seriesAxis>
  <cs:seriesLine>
    <cs:lnRef idx="0"/>
    <cs:fillRef idx="0"/>
    <cs:effectRef idx="0"/>
    <cs:fontRef idx="minor">
      <a:schemeClr val="dk1"/>
    </cs:fontRef>
    <cs:spPr>
      <a:ln w="9525">
        <a:solidFill>
          <a:schemeClr val="lt1">
            <a:lumMod val="50000"/>
          </a:schemeClr>
        </a:solidFill>
        <a:round/>
      </a:ln>
    </cs:spPr>
  </cs:seriesLine>
  <cs:title>
    <cs:lnRef idx="0"/>
    <cs:fillRef idx="0"/>
    <cs:effectRef idx="0"/>
    <cs:fontRef idx="minor">
      <a:schemeClr val="lt1">
        <a:lumMod val="85000"/>
      </a:schemeClr>
    </cs:fontRef>
    <cs:defRPr sz="1400" b="1" kern="1200" cap="none" baseline="0"/>
  </cs:title>
  <cs:trendline>
    <cs:lnRef idx="0">
      <cs:styleClr val="auto"/>
    </cs:lnRef>
    <cs:fillRef idx="0"/>
    <cs:effectRef idx="0"/>
    <cs:fontRef idx="minor">
      <a:schemeClr val="lt1"/>
    </cs:fontRef>
    <cs:spPr>
      <a:ln w="25400" cap="rnd">
        <a:solidFill>
          <a:schemeClr val="phClr">
            <a:alpha val="50000"/>
          </a:schemeClr>
        </a:solidFill>
      </a:ln>
    </cs:spPr>
  </cs:trendline>
  <cs:trendlineLabel>
    <cs:lnRef idx="0"/>
    <cs:fillRef idx="0"/>
    <cs:effectRef idx="0"/>
    <cs:fontRef idx="minor">
      <a:schemeClr val="lt1">
        <a:lumMod val="75000"/>
      </a:schemeClr>
    </cs:fontRef>
    <cs:defRPr sz="900" kern="1200"/>
  </cs:trendlineLabel>
  <cs:upBar>
    <cs:lnRef idx="0"/>
    <cs:fillRef idx="0"/>
    <cs:effectRef idx="0"/>
    <cs:fontRef idx="minor">
      <a:schemeClr val="dk1"/>
    </cs:fontRef>
    <cs:spPr>
      <a:solidFill>
        <a:schemeClr val="lt1">
          <a:lumMod val="85000"/>
        </a:schemeClr>
      </a:solidFill>
      <a:ln w="9525">
        <a:solidFill>
          <a:schemeClr val="dk1">
            <a:lumMod val="50000"/>
          </a:schemeClr>
        </a:solidFill>
        <a:round/>
      </a:ln>
    </cs:spPr>
  </cs:upBar>
  <cs:valueAxis>
    <cs:lnRef idx="0"/>
    <cs:fillRef idx="0"/>
    <cs:effectRef idx="0"/>
    <cs:fontRef idx="minor">
      <a:schemeClr val="lt1">
        <a:lumMod val="75000"/>
      </a:schemeClr>
    </cs:fontRef>
    <cs:spPr>
      <a:ln w="9525" cap="flat" cmpd="sng" algn="ctr">
        <a:solidFill>
          <a:schemeClr val="lt1">
            <a:lumMod val="50000"/>
          </a:schemeClr>
        </a:solidFill>
        <a:round/>
      </a:ln>
    </cs:spPr>
    <cs:defRPr sz="900" kern="1200"/>
    <cs:bodyPr/>
  </cs:valueAxis>
  <cs:wall>
    <cs:lnRef idx="0"/>
    <cs:fillRef idx="0"/>
    <cs:effectRef idx="0"/>
    <cs:fontRef idx="minor">
      <a:schemeClr val="dk1"/>
    </cs:fontRef>
  </cs:wall>
</cs:chartStyle>
</file>

<file path=ppt/charts/style4.xml><?xml version="1.0" encoding="utf-8"?>
<cs:chartStyle xmlns:cs="http://schemas.microsoft.com/office/drawing/2012/chartStyle" xmlns:a="http://schemas.openxmlformats.org/drawingml/2006/main" id="245">
  <cs:axisTitle>
    <cs:lnRef idx="0"/>
    <cs:fillRef idx="0"/>
    <cs:effectRef idx="0"/>
    <cs:fontRef idx="minor">
      <a:schemeClr val="lt1">
        <a:lumMod val="75000"/>
      </a:schemeClr>
    </cs:fontRef>
    <cs:defRPr sz="900" b="1" kern="1200"/>
  </cs:axisTitle>
  <cs:categoryAxis>
    <cs:lnRef idx="0"/>
    <cs:fillRef idx="0"/>
    <cs:effectRef idx="0"/>
    <cs:fontRef idx="minor">
      <a:schemeClr val="lt1">
        <a:lumMod val="75000"/>
      </a:schemeClr>
    </cs:fontRef>
    <cs:defRPr sz="900" kern="1200"/>
  </cs:categoryAxis>
  <cs:chartArea>
    <cs:lnRef idx="0"/>
    <cs:fillRef idx="0"/>
    <cs:effectRef idx="0"/>
    <cs:fontRef idx="minor">
      <a:schemeClr val="dk1"/>
    </cs:fontRef>
    <cs:spPr>
      <a:solidFill>
        <a:schemeClr val="dk1">
          <a:lumMod val="75000"/>
          <a:lumOff val="25000"/>
        </a:schemeClr>
      </a:solidFill>
      <a:ln w="9525" cap="flat" cmpd="sng" algn="ctr">
        <a:solidFill>
          <a:schemeClr val="dk1">
            <a:lumMod val="15000"/>
            <a:lumOff val="85000"/>
          </a:schemeClr>
        </a:solidFill>
        <a:round/>
      </a:ln>
    </cs:spPr>
    <cs:defRPr sz="900" kern="1200"/>
  </cs:chartArea>
  <cs:dataLabel>
    <cs:lnRef idx="0"/>
    <cs:fillRef idx="0"/>
    <cs:effectRef idx="0"/>
    <cs:fontRef idx="minor">
      <a:schemeClr val="lt1">
        <a:lumMod val="75000"/>
      </a:schemeClr>
    </cs:fontRef>
    <cs:defRPr sz="900" kern="1200"/>
  </cs:dataLabel>
  <cs:dataLabelCallout>
    <cs:lnRef idx="0"/>
    <cs:fillRef idx="0"/>
    <cs:effectRef idx="0"/>
    <cs:fontRef idx="minor">
      <a:schemeClr val="lt1">
        <a:lumMod val="15000"/>
        <a:lumOff val="85000"/>
      </a:schemeClr>
    </cs:fontRef>
    <cs:spPr>
      <a:solidFill>
        <a:schemeClr val="dk1">
          <a:lumMod val="65000"/>
          <a:lumOff val="35000"/>
        </a:schemeClr>
      </a:solidFill>
    </cs:spPr>
    <cs:defRPr sz="900" kern="1200"/>
    <cs:bodyPr rot="0" spcFirstLastPara="1" vertOverflow="clip" horzOverflow="clip" vert="horz" wrap="square" lIns="36576" tIns="18288" rIns="36576" bIns="18288" anchor="ctr" anchorCtr="1">
      <a:spAutoFit/>
    </cs:bodyPr>
  </cs:dataLabelCallout>
  <cs:dataPoint>
    <cs:lnRef idx="0">
      <cs:styleClr val="auto"/>
    </cs:lnRef>
    <cs:fillRef idx="0"/>
    <cs:effectRef idx="0">
      <cs:styleClr val="auto"/>
    </cs:effectRef>
    <cs:fontRef idx="minor">
      <a:schemeClr val="dk1"/>
    </cs:fontRef>
    <cs:spPr>
      <a:ln w="9525" cap="flat" cmpd="sng" algn="ctr">
        <a:solidFill>
          <a:schemeClr val="phClr"/>
        </a:solidFill>
        <a:miter lim="800000"/>
      </a:ln>
      <a:effectLst>
        <a:glow rad="63500">
          <a:schemeClr val="phClr">
            <a:satMod val="175000"/>
            <a:alpha val="25000"/>
          </a:schemeClr>
        </a:glow>
      </a:effectLst>
    </cs:spPr>
  </cs:dataPoint>
  <cs:dataPoint3D>
    <cs:lnRef idx="0">
      <cs:styleClr val="auto"/>
    </cs:lnRef>
    <cs:fillRef idx="0">
      <cs:styleClr val="auto"/>
    </cs:fillRef>
    <cs:effectRef idx="0">
      <cs:styleClr val="auto"/>
    </cs:effectRef>
    <cs:fontRef idx="minor">
      <a:schemeClr val="dk1"/>
    </cs:fontRef>
    <cs:spPr>
      <a:ln w="9525" cap="flat" cmpd="sng" algn="ctr">
        <a:solidFill>
          <a:schemeClr val="phClr"/>
        </a:solidFill>
        <a:miter lim="800000"/>
      </a:ln>
      <a:effectLst>
        <a:glow rad="63500">
          <a:schemeClr val="phClr">
            <a:satMod val="175000"/>
            <a:alpha val="25000"/>
          </a:schemeClr>
        </a:glow>
      </a:effectLst>
    </cs:spPr>
  </cs:dataPoint3D>
  <cs:dataPointLine>
    <cs:lnRef idx="0">
      <cs:styleClr val="auto"/>
    </cs:lnRef>
    <cs:fillRef idx="0">
      <cs:styleClr val="auto"/>
    </cs:fillRef>
    <cs:effectRef idx="0">
      <cs:styleClr val="auto"/>
    </cs:effectRef>
    <cs:fontRef idx="minor">
      <a:schemeClr val="dk1"/>
    </cs:fontRef>
    <cs:spPr>
      <a:ln w="22225" cap="rnd">
        <a:solidFill>
          <a:schemeClr val="phClr"/>
        </a:solidFill>
      </a:ln>
      <a:effectLst>
        <a:glow rad="139700">
          <a:schemeClr val="phClr">
            <a:satMod val="175000"/>
            <a:alpha val="14000"/>
          </a:schemeClr>
        </a:glow>
      </a:effectLst>
    </cs:spPr>
  </cs:dataPointLine>
  <cs:dataPointMarker>
    <cs:lnRef idx="0">
      <cs:styleClr val="auto"/>
    </cs:lnRef>
    <cs:fillRef idx="0">
      <cs:styleClr val="auto"/>
    </cs:fillRef>
    <cs:effectRef idx="0">
      <cs:styleClr val="auto"/>
    </cs:effectRef>
    <cs:fontRef idx="minor">
      <a:schemeClr val="dk1"/>
    </cs:fontRef>
    <cs:spPr>
      <a:solidFill>
        <a:schemeClr val="phClr">
          <a:lumMod val="60000"/>
          <a:lumOff val="40000"/>
        </a:schemeClr>
      </a:solidFill>
      <a:effectLst>
        <a:glow rad="63500">
          <a:schemeClr val="phClr">
            <a:satMod val="175000"/>
            <a:alpha val="25000"/>
          </a:schemeClr>
        </a:glow>
      </a:effectLst>
    </cs:spPr>
  </cs:dataPointMarker>
  <cs:dataPointMarkerLayout symbol="circle" size="3"/>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lt1">
        <a:lumMod val="75000"/>
      </a:schemeClr>
    </cs:fontRef>
    <cs:spPr>
      <a:ln w="9525">
        <a:solidFill>
          <a:schemeClr val="dk1">
            <a:lumMod val="50000"/>
            <a:lumOff val="50000"/>
          </a:schemeClr>
        </a:solidFill>
      </a:ln>
    </cs:spPr>
    <cs:defRPr sz="900" kern="1200"/>
  </cs:dataTable>
  <cs:downBar>
    <cs:lnRef idx="0"/>
    <cs:fillRef idx="0"/>
    <cs:effectRef idx="0"/>
    <cs:fontRef idx="minor">
      <a:schemeClr val="lt1"/>
    </cs:fontRef>
    <cs:spPr>
      <a:solidFill>
        <a:schemeClr val="dk1">
          <a:lumMod val="50000"/>
          <a:lumOff val="50000"/>
        </a:schemeClr>
      </a:solidFill>
      <a:ln w="9525">
        <a:solidFill>
          <a:schemeClr val="dk1">
            <a:lumMod val="75000"/>
          </a:schemeClr>
        </a:solidFill>
        <a:round/>
      </a:ln>
    </cs:spPr>
  </cs:downBar>
  <cs:dropLine>
    <cs:lnRef idx="0"/>
    <cs:fillRef idx="0"/>
    <cs:effectRef idx="0"/>
    <cs:fontRef idx="minor">
      <a:schemeClr val="dk1"/>
    </cs:fontRef>
    <cs:spPr>
      <a:ln w="9525">
        <a:solidFill>
          <a:schemeClr val="lt1">
            <a:lumMod val="50000"/>
          </a:schemeClr>
        </a:solidFill>
        <a:round/>
      </a:ln>
    </cs:spPr>
  </cs:dropLine>
  <cs:errorBar>
    <cs:lnRef idx="0"/>
    <cs:fillRef idx="0"/>
    <cs:effectRef idx="0"/>
    <cs:fontRef idx="minor">
      <a:schemeClr val="dk1"/>
    </cs:fontRef>
    <cs:spPr>
      <a:ln w="9525">
        <a:solidFill>
          <a:schemeClr val="lt1">
            <a:lumMod val="50000"/>
          </a:schemeClr>
        </a:solidFill>
        <a:round/>
      </a:ln>
    </cs:spPr>
  </cs:errorBar>
  <cs:floor>
    <cs:lnRef idx="0"/>
    <cs:fillRef idx="0"/>
    <cs:effectRef idx="0"/>
    <cs:fontRef idx="minor">
      <a:schemeClr val="dk1"/>
    </cs:fontRef>
  </cs:floor>
  <cs:gridlineMajor>
    <cs:lnRef idx="0"/>
    <cs:fillRef idx="0"/>
    <cs:effectRef idx="0"/>
    <cs:fontRef idx="minor">
      <a:schemeClr val="tx1"/>
    </cs:fontRef>
    <cs:spPr>
      <a:ln w="9525" cap="flat" cmpd="sng" algn="ctr">
        <a:solidFill>
          <a:schemeClr val="dk1">
            <a:lumMod val="65000"/>
            <a:lumOff val="35000"/>
            <a:alpha val="75000"/>
          </a:schemeClr>
        </a:solidFill>
        <a:round/>
      </a:ln>
    </cs:spPr>
  </cs:gridlineMajor>
  <cs:gridlineMinor>
    <cs:lnRef idx="0"/>
    <cs:fillRef idx="0"/>
    <cs:effectRef idx="0"/>
    <cs:fontRef idx="minor">
      <a:schemeClr val="tx1"/>
    </cs:fontRef>
    <cs:spPr>
      <a:ln w="9525" cap="flat" cmpd="sng" algn="ctr">
        <a:solidFill>
          <a:schemeClr val="dk1">
            <a:lumMod val="65000"/>
            <a:lumOff val="35000"/>
            <a:alpha val="25000"/>
          </a:schemeClr>
        </a:solidFill>
        <a:round/>
      </a:ln>
    </cs:spPr>
  </cs:gridlineMinor>
  <cs:hiLoLine>
    <cs:lnRef idx="0"/>
    <cs:fillRef idx="0"/>
    <cs:effectRef idx="0"/>
    <cs:fontRef idx="minor">
      <a:schemeClr val="dk1"/>
    </cs:fontRef>
    <cs:spPr>
      <a:ln w="9525">
        <a:solidFill>
          <a:schemeClr val="lt1">
            <a:lumMod val="50000"/>
          </a:schemeClr>
        </a:solidFill>
        <a:round/>
      </a:ln>
    </cs:spPr>
  </cs:hiLoLine>
  <cs:leaderLine>
    <cs:lnRef idx="0"/>
    <cs:fillRef idx="0"/>
    <cs:effectRef idx="0"/>
    <cs:fontRef idx="minor">
      <a:schemeClr val="dk1"/>
    </cs:fontRef>
    <cs:spPr>
      <a:ln w="9525">
        <a:solidFill>
          <a:schemeClr val="lt1">
            <a:lumMod val="50000"/>
          </a:schemeClr>
        </a:solidFill>
        <a:round/>
      </a:ln>
    </cs:spPr>
  </cs:leaderLine>
  <cs:legend>
    <cs:lnRef idx="0"/>
    <cs:fillRef idx="0"/>
    <cs:effectRef idx="0"/>
    <cs:fontRef idx="minor">
      <a:schemeClr val="lt1">
        <a:lumMod val="75000"/>
      </a:schemeClr>
    </cs:fontRef>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lt1">
        <a:lumMod val="75000"/>
      </a:schemeClr>
    </cs:fontRef>
    <cs:defRPr sz="900" kern="1200"/>
  </cs:seriesAxis>
  <cs:seriesLine>
    <cs:lnRef idx="0"/>
    <cs:fillRef idx="0"/>
    <cs:effectRef idx="0"/>
    <cs:fontRef idx="minor">
      <a:schemeClr val="dk1"/>
    </cs:fontRef>
    <cs:spPr>
      <a:ln w="9525">
        <a:solidFill>
          <a:schemeClr val="lt1">
            <a:lumMod val="50000"/>
          </a:schemeClr>
        </a:solidFill>
        <a:round/>
      </a:ln>
    </cs:spPr>
  </cs:seriesLine>
  <cs:title>
    <cs:lnRef idx="0"/>
    <cs:fillRef idx="0"/>
    <cs:effectRef idx="0"/>
    <cs:fontRef idx="minor">
      <a:schemeClr val="lt1">
        <a:lumMod val="85000"/>
      </a:schemeClr>
    </cs:fontRef>
    <cs:defRPr sz="1400" b="1" kern="1200" cap="none" baseline="0"/>
  </cs:title>
  <cs:trendline>
    <cs:lnRef idx="0">
      <cs:styleClr val="auto"/>
    </cs:lnRef>
    <cs:fillRef idx="0"/>
    <cs:effectRef idx="0"/>
    <cs:fontRef idx="minor">
      <a:schemeClr val="lt1"/>
    </cs:fontRef>
    <cs:spPr>
      <a:ln w="25400" cap="rnd">
        <a:solidFill>
          <a:schemeClr val="phClr">
            <a:alpha val="50000"/>
          </a:schemeClr>
        </a:solidFill>
      </a:ln>
    </cs:spPr>
  </cs:trendline>
  <cs:trendlineLabel>
    <cs:lnRef idx="0"/>
    <cs:fillRef idx="0"/>
    <cs:effectRef idx="0"/>
    <cs:fontRef idx="minor">
      <a:schemeClr val="lt1">
        <a:lumMod val="75000"/>
      </a:schemeClr>
    </cs:fontRef>
    <cs:defRPr sz="900" kern="1200"/>
  </cs:trendlineLabel>
  <cs:upBar>
    <cs:lnRef idx="0"/>
    <cs:fillRef idx="0"/>
    <cs:effectRef idx="0"/>
    <cs:fontRef idx="minor">
      <a:schemeClr val="dk1"/>
    </cs:fontRef>
    <cs:spPr>
      <a:solidFill>
        <a:schemeClr val="lt1">
          <a:lumMod val="85000"/>
        </a:schemeClr>
      </a:solidFill>
      <a:ln w="9525">
        <a:solidFill>
          <a:schemeClr val="dk1">
            <a:lumMod val="50000"/>
          </a:schemeClr>
        </a:solidFill>
        <a:round/>
      </a:ln>
    </cs:spPr>
  </cs:upBar>
  <cs:valueAxis>
    <cs:lnRef idx="0"/>
    <cs:fillRef idx="0"/>
    <cs:effectRef idx="0"/>
    <cs:fontRef idx="minor">
      <a:schemeClr val="lt1">
        <a:lumMod val="75000"/>
      </a:schemeClr>
    </cs:fontRef>
    <cs:spPr>
      <a:ln w="9525" cap="flat" cmpd="sng" algn="ctr">
        <a:solidFill>
          <a:schemeClr val="lt1">
            <a:lumMod val="50000"/>
          </a:schemeClr>
        </a:solidFill>
        <a:round/>
      </a:ln>
    </cs:spPr>
    <cs:defRPr sz="900" kern="1200"/>
    <cs:bodyPr/>
  </cs:valueAxis>
  <cs:wall>
    <cs:lnRef idx="0"/>
    <cs:fillRef idx="0"/>
    <cs:effectRef idx="0"/>
    <cs:fontRef idx="minor">
      <a:schemeClr val="dk1"/>
    </cs:fontRef>
  </cs:wall>
</cs:chartStyle>
</file>

<file path=ppt/drawings/drawing1.xml><?xml version="1.0" encoding="utf-8"?>
<c:userShapes xmlns:c="http://schemas.openxmlformats.org/drawingml/2006/chart">
  <cdr:relSizeAnchor xmlns:cdr="http://schemas.openxmlformats.org/drawingml/2006/chartDrawing">
    <cdr:from>
      <cdr:x>0.74257</cdr:x>
      <cdr:y>0.26235</cdr:y>
    </cdr:from>
    <cdr:to>
      <cdr:x>0.81184</cdr:x>
      <cdr:y>0.35957</cdr:y>
    </cdr:to>
    <cdr:sp macro="" textlink="">
      <cdr:nvSpPr>
        <cdr:cNvPr id="2" name="TextBox 7"/>
        <cdr:cNvSpPr txBox="1"/>
      </cdr:nvSpPr>
      <cdr:spPr>
        <a:xfrm xmlns:a="http://schemas.openxmlformats.org/drawingml/2006/main">
          <a:off x="2855811" y="830515"/>
          <a:ext cx="266420" cy="307777"/>
        </a:xfrm>
        <a:prstGeom xmlns:a="http://schemas.openxmlformats.org/drawingml/2006/main" prst="rect">
          <a:avLst/>
        </a:prstGeom>
        <a:noFill xmlns:a="http://schemas.openxmlformats.org/drawingml/2006/mai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tx1"/>
        </a:fontRef>
      </cdr:style>
      <cdr:txBody>
        <a:bodyPr xmlns:a="http://schemas.openxmlformats.org/drawingml/2006/main" wrap="none" rtlCol="0" anchor="t">
          <a:spAutoFit/>
        </a:bodyPr>
        <a:lstStyle xmlns:a="http://schemas.openxmlformats.org/drawingml/2006/main">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xmlns:a="http://schemas.openxmlformats.org/drawingml/2006/main">
          <a:r>
            <a:rPr lang="en-US" sz="1400" dirty="0">
              <a:solidFill>
                <a:schemeClr val="bg1"/>
              </a:solidFill>
            </a:rPr>
            <a:t>s</a:t>
          </a:r>
        </a:p>
      </cdr:txBody>
    </cdr:sp>
  </cdr:relSizeAnchor>
  <cdr:relSizeAnchor xmlns:cdr="http://schemas.openxmlformats.org/drawingml/2006/chartDrawing">
    <cdr:from>
      <cdr:x>0.09324</cdr:x>
      <cdr:y>0.63186</cdr:y>
    </cdr:from>
    <cdr:to>
      <cdr:x>0.31935</cdr:x>
      <cdr:y>0.63186</cdr:y>
    </cdr:to>
    <cdr:cxnSp macro="">
      <cdr:nvCxnSpPr>
        <cdr:cNvPr id="4" name="Straight Connector 3"/>
        <cdr:cNvCxnSpPr/>
      </cdr:nvCxnSpPr>
      <cdr:spPr>
        <a:xfrm xmlns:a="http://schemas.openxmlformats.org/drawingml/2006/main">
          <a:off x="358588" y="2000252"/>
          <a:ext cx="869577" cy="0"/>
        </a:xfrm>
        <a:prstGeom xmlns:a="http://schemas.openxmlformats.org/drawingml/2006/main" prst="line">
          <a:avLst/>
        </a:prstGeom>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0.31935</cdr:x>
      <cdr:y>0.63469</cdr:y>
    </cdr:from>
    <cdr:to>
      <cdr:x>0.31935</cdr:x>
      <cdr:y>0.913</cdr:y>
    </cdr:to>
    <cdr:cxnSp macro="">
      <cdr:nvCxnSpPr>
        <cdr:cNvPr id="7" name="Straight Connector 6"/>
        <cdr:cNvCxnSpPr/>
      </cdr:nvCxnSpPr>
      <cdr:spPr>
        <a:xfrm xmlns:a="http://schemas.openxmlformats.org/drawingml/2006/main" flipV="1">
          <a:off x="1228165" y="2009217"/>
          <a:ext cx="0" cy="881046"/>
        </a:xfrm>
        <a:prstGeom xmlns:a="http://schemas.openxmlformats.org/drawingml/2006/main" prst="line">
          <a:avLst/>
        </a:prstGeom>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0.10256</cdr:x>
      <cdr:y>0.48675</cdr:y>
    </cdr:from>
    <cdr:to>
      <cdr:x>0.44289</cdr:x>
      <cdr:y>0.48675</cdr:y>
    </cdr:to>
    <cdr:cxnSp macro="">
      <cdr:nvCxnSpPr>
        <cdr:cNvPr id="10" name="Straight Connector 9"/>
        <cdr:cNvCxnSpPr/>
      </cdr:nvCxnSpPr>
      <cdr:spPr>
        <a:xfrm xmlns:a="http://schemas.openxmlformats.org/drawingml/2006/main">
          <a:off x="394447" y="1540878"/>
          <a:ext cx="1308847" cy="0"/>
        </a:xfrm>
        <a:prstGeom xmlns:a="http://schemas.openxmlformats.org/drawingml/2006/main" prst="line">
          <a:avLst/>
        </a:prstGeom>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0.43357</cdr:x>
      <cdr:y>0.48675</cdr:y>
    </cdr:from>
    <cdr:to>
      <cdr:x>0.44056</cdr:x>
      <cdr:y>0.91504</cdr:y>
    </cdr:to>
    <cdr:cxnSp macro="">
      <cdr:nvCxnSpPr>
        <cdr:cNvPr id="14" name="Straight Connector 13"/>
        <cdr:cNvCxnSpPr/>
      </cdr:nvCxnSpPr>
      <cdr:spPr>
        <a:xfrm xmlns:a="http://schemas.openxmlformats.org/drawingml/2006/main" flipH="1" flipV="1">
          <a:off x="1667435" y="1540878"/>
          <a:ext cx="26894" cy="1355844"/>
        </a:xfrm>
        <a:prstGeom xmlns:a="http://schemas.openxmlformats.org/drawingml/2006/main" prst="line">
          <a:avLst/>
        </a:prstGeom>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2.xml><?xml version="1.0" encoding="utf-8"?>
<c:userShapes xmlns:c="http://schemas.openxmlformats.org/drawingml/2006/chart">
  <cdr:relSizeAnchor xmlns:cdr="http://schemas.openxmlformats.org/drawingml/2006/chartDrawing">
    <cdr:from>
      <cdr:x>0.74479</cdr:x>
      <cdr:y>0.26473</cdr:y>
    </cdr:from>
    <cdr:to>
      <cdr:x>0.81406</cdr:x>
      <cdr:y>0.36196</cdr:y>
    </cdr:to>
    <cdr:sp macro="" textlink="">
      <cdr:nvSpPr>
        <cdr:cNvPr id="2" name="TextBox 7"/>
        <cdr:cNvSpPr txBox="1"/>
      </cdr:nvSpPr>
      <cdr:spPr>
        <a:xfrm xmlns:a="http://schemas.openxmlformats.org/drawingml/2006/main">
          <a:off x="2864357" y="838057"/>
          <a:ext cx="266420" cy="307777"/>
        </a:xfrm>
        <a:prstGeom xmlns:a="http://schemas.openxmlformats.org/drawingml/2006/main" prst="rect">
          <a:avLst/>
        </a:prstGeom>
        <a:noFill xmlns:a="http://schemas.openxmlformats.org/drawingml/2006/mai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tx1"/>
        </a:fontRef>
      </cdr:style>
      <cdr:txBody>
        <a:bodyPr xmlns:a="http://schemas.openxmlformats.org/drawingml/2006/main" wrap="none" rtlCol="0" anchor="t">
          <a:spAutoFit/>
        </a:bodyPr>
        <a:lstStyle xmlns:a="http://schemas.openxmlformats.org/drawingml/2006/main">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xmlns:a="http://schemas.openxmlformats.org/drawingml/2006/main">
          <a:r>
            <a:rPr lang="en-US" sz="1400" dirty="0">
              <a:solidFill>
                <a:schemeClr val="bg1"/>
              </a:solidFill>
            </a:rPr>
            <a:t>s</a:t>
          </a:r>
        </a:p>
      </cdr:txBody>
    </cdr:sp>
  </cdr:relSizeAnchor>
  <cdr:relSizeAnchor xmlns:cdr="http://schemas.openxmlformats.org/drawingml/2006/chartDrawing">
    <cdr:from>
      <cdr:x>0.09324</cdr:x>
      <cdr:y>0.63186</cdr:y>
    </cdr:from>
    <cdr:to>
      <cdr:x>0.31935</cdr:x>
      <cdr:y>0.63186</cdr:y>
    </cdr:to>
    <cdr:cxnSp macro="">
      <cdr:nvCxnSpPr>
        <cdr:cNvPr id="4" name="Straight Connector 3"/>
        <cdr:cNvCxnSpPr/>
      </cdr:nvCxnSpPr>
      <cdr:spPr>
        <a:xfrm xmlns:a="http://schemas.openxmlformats.org/drawingml/2006/main">
          <a:off x="358588" y="2000252"/>
          <a:ext cx="869577" cy="0"/>
        </a:xfrm>
        <a:prstGeom xmlns:a="http://schemas.openxmlformats.org/drawingml/2006/main" prst="line">
          <a:avLst/>
        </a:prstGeom>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0.31935</cdr:x>
      <cdr:y>0.63469</cdr:y>
    </cdr:from>
    <cdr:to>
      <cdr:x>0.31935</cdr:x>
      <cdr:y>0.913</cdr:y>
    </cdr:to>
    <cdr:cxnSp macro="">
      <cdr:nvCxnSpPr>
        <cdr:cNvPr id="7" name="Straight Connector 6"/>
        <cdr:cNvCxnSpPr/>
      </cdr:nvCxnSpPr>
      <cdr:spPr>
        <a:xfrm xmlns:a="http://schemas.openxmlformats.org/drawingml/2006/main" flipV="1">
          <a:off x="1228165" y="2009217"/>
          <a:ext cx="0" cy="881046"/>
        </a:xfrm>
        <a:prstGeom xmlns:a="http://schemas.openxmlformats.org/drawingml/2006/main" prst="line">
          <a:avLst/>
        </a:prstGeom>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0.10256</cdr:x>
      <cdr:y>0.48675</cdr:y>
    </cdr:from>
    <cdr:to>
      <cdr:x>0.44289</cdr:x>
      <cdr:y>0.48675</cdr:y>
    </cdr:to>
    <cdr:cxnSp macro="">
      <cdr:nvCxnSpPr>
        <cdr:cNvPr id="10" name="Straight Connector 9"/>
        <cdr:cNvCxnSpPr/>
      </cdr:nvCxnSpPr>
      <cdr:spPr>
        <a:xfrm xmlns:a="http://schemas.openxmlformats.org/drawingml/2006/main">
          <a:off x="394447" y="1540878"/>
          <a:ext cx="1308847" cy="0"/>
        </a:xfrm>
        <a:prstGeom xmlns:a="http://schemas.openxmlformats.org/drawingml/2006/main" prst="line">
          <a:avLst/>
        </a:prstGeom>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0.43357</cdr:x>
      <cdr:y>0.48675</cdr:y>
    </cdr:from>
    <cdr:to>
      <cdr:x>0.44056</cdr:x>
      <cdr:y>0.91504</cdr:y>
    </cdr:to>
    <cdr:cxnSp macro="">
      <cdr:nvCxnSpPr>
        <cdr:cNvPr id="14" name="Straight Connector 13"/>
        <cdr:cNvCxnSpPr/>
      </cdr:nvCxnSpPr>
      <cdr:spPr>
        <a:xfrm xmlns:a="http://schemas.openxmlformats.org/drawingml/2006/main" flipH="1" flipV="1">
          <a:off x="1667435" y="1540878"/>
          <a:ext cx="26894" cy="1355844"/>
        </a:xfrm>
        <a:prstGeom xmlns:a="http://schemas.openxmlformats.org/drawingml/2006/main" prst="line">
          <a:avLst/>
        </a:prstGeom>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3.xml><?xml version="1.0" encoding="utf-8"?>
<c:userShapes xmlns:c="http://schemas.openxmlformats.org/drawingml/2006/chart">
  <cdr:relSizeAnchor xmlns:cdr="http://schemas.openxmlformats.org/drawingml/2006/chartDrawing">
    <cdr:from>
      <cdr:x>0.7359</cdr:x>
      <cdr:y>0.25749</cdr:y>
    </cdr:from>
    <cdr:to>
      <cdr:x>0.80851</cdr:x>
      <cdr:y>0.36444</cdr:y>
    </cdr:to>
    <cdr:sp macro="" textlink="">
      <cdr:nvSpPr>
        <cdr:cNvPr id="2" name="TextBox 7"/>
        <cdr:cNvSpPr txBox="1"/>
      </cdr:nvSpPr>
      <cdr:spPr>
        <a:xfrm xmlns:a="http://schemas.openxmlformats.org/drawingml/2006/main">
          <a:off x="2830174" y="815126"/>
          <a:ext cx="279244" cy="338554"/>
        </a:xfrm>
        <a:prstGeom xmlns:a="http://schemas.openxmlformats.org/drawingml/2006/main" prst="rect">
          <a:avLst/>
        </a:prstGeom>
        <a:noFill xmlns:a="http://schemas.openxmlformats.org/drawingml/2006/mai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tx1"/>
        </a:fontRef>
      </cdr:style>
      <cdr:txBody>
        <a:bodyPr xmlns:a="http://schemas.openxmlformats.org/drawingml/2006/main" wrap="none" rtlCol="0" anchor="t">
          <a:spAutoFit/>
        </a:bodyPr>
        <a:lstStyle xmlns:a="http://schemas.openxmlformats.org/drawingml/2006/main">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xmlns:a="http://schemas.openxmlformats.org/drawingml/2006/main">
          <a:r>
            <a:rPr lang="en-US" sz="1600" dirty="0">
              <a:solidFill>
                <a:schemeClr val="bg1"/>
              </a:solidFill>
            </a:rPr>
            <a:t>s</a:t>
          </a:r>
        </a:p>
      </cdr:txBody>
    </cdr:sp>
  </cdr:relSizeAnchor>
  <cdr:relSizeAnchor xmlns:cdr="http://schemas.openxmlformats.org/drawingml/2006/chartDrawing">
    <cdr:from>
      <cdr:x>0.38549</cdr:x>
      <cdr:y>0.40457</cdr:y>
    </cdr:from>
    <cdr:to>
      <cdr:x>0.91442</cdr:x>
      <cdr:y>0.7933</cdr:y>
    </cdr:to>
    <cdr:sp macro="" textlink="">
      <cdr:nvSpPr>
        <cdr:cNvPr id="3" name="Freeform 2"/>
        <cdr:cNvSpPr/>
      </cdr:nvSpPr>
      <cdr:spPr>
        <a:xfrm xmlns:a="http://schemas.openxmlformats.org/drawingml/2006/main">
          <a:off x="1482528" y="1280730"/>
          <a:ext cx="2034206" cy="1230594"/>
        </a:xfrm>
        <a:custGeom xmlns:a="http://schemas.openxmlformats.org/drawingml/2006/main">
          <a:avLst/>
          <a:gdLst>
            <a:gd name="connsiteX0" fmla="*/ 0 w 1777525"/>
            <a:gd name="connsiteY0" fmla="*/ 1162228 h 1162228"/>
            <a:gd name="connsiteX1" fmla="*/ 42729 w 1777525"/>
            <a:gd name="connsiteY1" fmla="*/ 1119499 h 1162228"/>
            <a:gd name="connsiteX2" fmla="*/ 68366 w 1777525"/>
            <a:gd name="connsiteY2" fmla="*/ 1102407 h 1162228"/>
            <a:gd name="connsiteX3" fmla="*/ 94003 w 1777525"/>
            <a:gd name="connsiteY3" fmla="*/ 1059678 h 1162228"/>
            <a:gd name="connsiteX4" fmla="*/ 188007 w 1777525"/>
            <a:gd name="connsiteY4" fmla="*/ 931491 h 1162228"/>
            <a:gd name="connsiteX5" fmla="*/ 205099 w 1777525"/>
            <a:gd name="connsiteY5" fmla="*/ 905854 h 1162228"/>
            <a:gd name="connsiteX6" fmla="*/ 230736 w 1777525"/>
            <a:gd name="connsiteY6" fmla="*/ 871671 h 1162228"/>
            <a:gd name="connsiteX7" fmla="*/ 273465 w 1777525"/>
            <a:gd name="connsiteY7" fmla="*/ 794759 h 1162228"/>
            <a:gd name="connsiteX8" fmla="*/ 324740 w 1777525"/>
            <a:gd name="connsiteY8" fmla="*/ 760576 h 1162228"/>
            <a:gd name="connsiteX9" fmla="*/ 376015 w 1777525"/>
            <a:gd name="connsiteY9" fmla="*/ 692209 h 1162228"/>
            <a:gd name="connsiteX10" fmla="*/ 478564 w 1777525"/>
            <a:gd name="connsiteY10" fmla="*/ 615297 h 1162228"/>
            <a:gd name="connsiteX11" fmla="*/ 504202 w 1777525"/>
            <a:gd name="connsiteY11" fmla="*/ 589660 h 1162228"/>
            <a:gd name="connsiteX12" fmla="*/ 529839 w 1777525"/>
            <a:gd name="connsiteY12" fmla="*/ 581114 h 1162228"/>
            <a:gd name="connsiteX13" fmla="*/ 564022 w 1777525"/>
            <a:gd name="connsiteY13" fmla="*/ 564022 h 1162228"/>
            <a:gd name="connsiteX14" fmla="*/ 598205 w 1777525"/>
            <a:gd name="connsiteY14" fmla="*/ 538385 h 1162228"/>
            <a:gd name="connsiteX15" fmla="*/ 658026 w 1777525"/>
            <a:gd name="connsiteY15" fmla="*/ 512747 h 1162228"/>
            <a:gd name="connsiteX16" fmla="*/ 717846 w 1777525"/>
            <a:gd name="connsiteY16" fmla="*/ 470018 h 1162228"/>
            <a:gd name="connsiteX17" fmla="*/ 743484 w 1777525"/>
            <a:gd name="connsiteY17" fmla="*/ 461473 h 1162228"/>
            <a:gd name="connsiteX18" fmla="*/ 786213 w 1777525"/>
            <a:gd name="connsiteY18" fmla="*/ 418744 h 1162228"/>
            <a:gd name="connsiteX19" fmla="*/ 846033 w 1777525"/>
            <a:gd name="connsiteY19" fmla="*/ 367469 h 1162228"/>
            <a:gd name="connsiteX20" fmla="*/ 880216 w 1777525"/>
            <a:gd name="connsiteY20" fmla="*/ 350377 h 1162228"/>
            <a:gd name="connsiteX21" fmla="*/ 914400 w 1777525"/>
            <a:gd name="connsiteY21" fmla="*/ 316194 h 1162228"/>
            <a:gd name="connsiteX22" fmla="*/ 957129 w 1777525"/>
            <a:gd name="connsiteY22" fmla="*/ 307648 h 1162228"/>
            <a:gd name="connsiteX23" fmla="*/ 1051132 w 1777525"/>
            <a:gd name="connsiteY23" fmla="*/ 273465 h 1162228"/>
            <a:gd name="connsiteX24" fmla="*/ 1110953 w 1777525"/>
            <a:gd name="connsiteY24" fmla="*/ 256374 h 1162228"/>
            <a:gd name="connsiteX25" fmla="*/ 1145136 w 1777525"/>
            <a:gd name="connsiteY25" fmla="*/ 247828 h 1162228"/>
            <a:gd name="connsiteX26" fmla="*/ 1204957 w 1777525"/>
            <a:gd name="connsiteY26" fmla="*/ 230736 h 1162228"/>
            <a:gd name="connsiteX27" fmla="*/ 1281869 w 1777525"/>
            <a:gd name="connsiteY27" fmla="*/ 196553 h 1162228"/>
            <a:gd name="connsiteX28" fmla="*/ 1307506 w 1777525"/>
            <a:gd name="connsiteY28" fmla="*/ 188007 h 1162228"/>
            <a:gd name="connsiteX29" fmla="*/ 1333144 w 1777525"/>
            <a:gd name="connsiteY29" fmla="*/ 179461 h 1162228"/>
            <a:gd name="connsiteX30" fmla="*/ 1401510 w 1777525"/>
            <a:gd name="connsiteY30" fmla="*/ 153824 h 1162228"/>
            <a:gd name="connsiteX31" fmla="*/ 1427147 w 1777525"/>
            <a:gd name="connsiteY31" fmla="*/ 145278 h 1162228"/>
            <a:gd name="connsiteX32" fmla="*/ 1512605 w 1777525"/>
            <a:gd name="connsiteY32" fmla="*/ 128187 h 1162228"/>
            <a:gd name="connsiteX33" fmla="*/ 1538243 w 1777525"/>
            <a:gd name="connsiteY33" fmla="*/ 119641 h 1162228"/>
            <a:gd name="connsiteX34" fmla="*/ 1589517 w 1777525"/>
            <a:gd name="connsiteY34" fmla="*/ 111095 h 1162228"/>
            <a:gd name="connsiteX35" fmla="*/ 1632246 w 1777525"/>
            <a:gd name="connsiteY35" fmla="*/ 102549 h 1162228"/>
            <a:gd name="connsiteX36" fmla="*/ 1692067 w 1777525"/>
            <a:gd name="connsiteY36" fmla="*/ 68366 h 1162228"/>
            <a:gd name="connsiteX37" fmla="*/ 1717704 w 1777525"/>
            <a:gd name="connsiteY37" fmla="*/ 51275 h 1162228"/>
            <a:gd name="connsiteX38" fmla="*/ 1777525 w 1777525"/>
            <a:gd name="connsiteY38" fmla="*/ 8546 h 1162228"/>
            <a:gd name="connsiteX39" fmla="*/ 1751887 w 1777525"/>
            <a:gd name="connsiteY39" fmla="*/ 0 h 11622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777525" h="1162228">
              <a:moveTo>
                <a:pt x="0" y="1162228"/>
              </a:moveTo>
              <a:cubicBezTo>
                <a:pt x="14243" y="1147985"/>
                <a:pt x="27570" y="1132763"/>
                <a:pt x="42729" y="1119499"/>
              </a:cubicBezTo>
              <a:cubicBezTo>
                <a:pt x="50458" y="1112736"/>
                <a:pt x="61682" y="1110205"/>
                <a:pt x="68366" y="1102407"/>
              </a:cubicBezTo>
              <a:cubicBezTo>
                <a:pt x="79175" y="1089796"/>
                <a:pt x="85021" y="1073650"/>
                <a:pt x="94003" y="1059678"/>
              </a:cubicBezTo>
              <a:cubicBezTo>
                <a:pt x="171988" y="938368"/>
                <a:pt x="115177" y="1025128"/>
                <a:pt x="188007" y="931491"/>
              </a:cubicBezTo>
              <a:cubicBezTo>
                <a:pt x="194313" y="923384"/>
                <a:pt x="199129" y="914212"/>
                <a:pt x="205099" y="905854"/>
              </a:cubicBezTo>
              <a:cubicBezTo>
                <a:pt x="213378" y="894264"/>
                <a:pt x="223819" y="884121"/>
                <a:pt x="230736" y="871671"/>
              </a:cubicBezTo>
              <a:cubicBezTo>
                <a:pt x="252006" y="833384"/>
                <a:pt x="239656" y="824812"/>
                <a:pt x="273465" y="794759"/>
              </a:cubicBezTo>
              <a:cubicBezTo>
                <a:pt x="288818" y="781112"/>
                <a:pt x="307648" y="771970"/>
                <a:pt x="324740" y="760576"/>
              </a:cubicBezTo>
              <a:cubicBezTo>
                <a:pt x="341832" y="737787"/>
                <a:pt x="356578" y="713034"/>
                <a:pt x="376015" y="692209"/>
              </a:cubicBezTo>
              <a:cubicBezTo>
                <a:pt x="498461" y="561016"/>
                <a:pt x="398579" y="672429"/>
                <a:pt x="478564" y="615297"/>
              </a:cubicBezTo>
              <a:cubicBezTo>
                <a:pt x="488399" y="608272"/>
                <a:pt x="494146" y="596364"/>
                <a:pt x="504202" y="589660"/>
              </a:cubicBezTo>
              <a:cubicBezTo>
                <a:pt x="511697" y="584663"/>
                <a:pt x="521559" y="584663"/>
                <a:pt x="529839" y="581114"/>
              </a:cubicBezTo>
              <a:cubicBezTo>
                <a:pt x="541548" y="576096"/>
                <a:pt x="553219" y="570774"/>
                <a:pt x="564022" y="564022"/>
              </a:cubicBezTo>
              <a:cubicBezTo>
                <a:pt x="576100" y="556473"/>
                <a:pt x="586127" y="545934"/>
                <a:pt x="598205" y="538385"/>
              </a:cubicBezTo>
              <a:cubicBezTo>
                <a:pt x="669332" y="493930"/>
                <a:pt x="599876" y="541822"/>
                <a:pt x="658026" y="512747"/>
              </a:cubicBezTo>
              <a:cubicBezTo>
                <a:pt x="684491" y="499515"/>
                <a:pt x="690733" y="485511"/>
                <a:pt x="717846" y="470018"/>
              </a:cubicBezTo>
              <a:cubicBezTo>
                <a:pt x="725667" y="465549"/>
                <a:pt x="734938" y="464321"/>
                <a:pt x="743484" y="461473"/>
              </a:cubicBezTo>
              <a:cubicBezTo>
                <a:pt x="774819" y="414468"/>
                <a:pt x="743482" y="454353"/>
                <a:pt x="786213" y="418744"/>
              </a:cubicBezTo>
              <a:cubicBezTo>
                <a:pt x="828171" y="383779"/>
                <a:pt x="794816" y="399480"/>
                <a:pt x="846033" y="367469"/>
              </a:cubicBezTo>
              <a:cubicBezTo>
                <a:pt x="856836" y="360717"/>
                <a:pt x="870025" y="358021"/>
                <a:pt x="880216" y="350377"/>
              </a:cubicBezTo>
              <a:cubicBezTo>
                <a:pt x="893107" y="340708"/>
                <a:pt x="900314" y="324020"/>
                <a:pt x="914400" y="316194"/>
              </a:cubicBezTo>
              <a:cubicBezTo>
                <a:pt x="927097" y="309140"/>
                <a:pt x="943216" y="311822"/>
                <a:pt x="957129" y="307648"/>
              </a:cubicBezTo>
              <a:cubicBezTo>
                <a:pt x="1042058" y="282170"/>
                <a:pt x="955389" y="297401"/>
                <a:pt x="1051132" y="273465"/>
              </a:cubicBezTo>
              <a:cubicBezTo>
                <a:pt x="1157985" y="246752"/>
                <a:pt x="1025143" y="280890"/>
                <a:pt x="1110953" y="256374"/>
              </a:cubicBezTo>
              <a:cubicBezTo>
                <a:pt x="1122246" y="253147"/>
                <a:pt x="1133843" y="251055"/>
                <a:pt x="1145136" y="247828"/>
              </a:cubicBezTo>
              <a:cubicBezTo>
                <a:pt x="1230945" y="223310"/>
                <a:pt x="1098105" y="257449"/>
                <a:pt x="1204957" y="230736"/>
              </a:cubicBezTo>
              <a:cubicBezTo>
                <a:pt x="1245585" y="203651"/>
                <a:pt x="1220850" y="216893"/>
                <a:pt x="1281869" y="196553"/>
              </a:cubicBezTo>
              <a:lnTo>
                <a:pt x="1307506" y="188007"/>
              </a:lnTo>
              <a:cubicBezTo>
                <a:pt x="1316052" y="185158"/>
                <a:pt x="1325649" y="184458"/>
                <a:pt x="1333144" y="179461"/>
              </a:cubicBezTo>
              <a:cubicBezTo>
                <a:pt x="1375347" y="151326"/>
                <a:pt x="1342373" y="168609"/>
                <a:pt x="1401510" y="153824"/>
              </a:cubicBezTo>
              <a:cubicBezTo>
                <a:pt x="1410249" y="151639"/>
                <a:pt x="1418370" y="147304"/>
                <a:pt x="1427147" y="145278"/>
              </a:cubicBezTo>
              <a:cubicBezTo>
                <a:pt x="1455453" y="138746"/>
                <a:pt x="1485046" y="137373"/>
                <a:pt x="1512605" y="128187"/>
              </a:cubicBezTo>
              <a:cubicBezTo>
                <a:pt x="1521151" y="125338"/>
                <a:pt x="1529449" y="121595"/>
                <a:pt x="1538243" y="119641"/>
              </a:cubicBezTo>
              <a:cubicBezTo>
                <a:pt x="1555157" y="115882"/>
                <a:pt x="1572469" y="114195"/>
                <a:pt x="1589517" y="111095"/>
              </a:cubicBezTo>
              <a:cubicBezTo>
                <a:pt x="1603808" y="108497"/>
                <a:pt x="1618003" y="105398"/>
                <a:pt x="1632246" y="102549"/>
              </a:cubicBezTo>
              <a:cubicBezTo>
                <a:pt x="1680952" y="53845"/>
                <a:pt x="1631813" y="94189"/>
                <a:pt x="1692067" y="68366"/>
              </a:cubicBezTo>
              <a:cubicBezTo>
                <a:pt x="1701507" y="64320"/>
                <a:pt x="1709347" y="57245"/>
                <a:pt x="1717704" y="51275"/>
              </a:cubicBezTo>
              <a:cubicBezTo>
                <a:pt x="1791886" y="-1712"/>
                <a:pt x="1717117" y="48815"/>
                <a:pt x="1777525" y="8546"/>
              </a:cubicBezTo>
              <a:lnTo>
                <a:pt x="1751887" y="0"/>
              </a:lnTo>
            </a:path>
          </a:pathLst>
        </a:custGeom>
        <a:noFill xmlns:a="http://schemas.openxmlformats.org/drawingml/2006/main"/>
        <a:ln xmlns:a="http://schemas.openxmlformats.org/drawingml/2006/main" w="57150"/>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dr:relSizeAnchor xmlns:cdr="http://schemas.openxmlformats.org/drawingml/2006/chartDrawing">
    <cdr:from>
      <cdr:x>0.88902</cdr:x>
      <cdr:y>0.32673</cdr:y>
    </cdr:from>
    <cdr:to>
      <cdr:x>0.97538</cdr:x>
      <cdr:y>0.42395</cdr:y>
    </cdr:to>
    <cdr:sp macro="" textlink="">
      <cdr:nvSpPr>
        <cdr:cNvPr id="8" name="TextBox 7"/>
        <cdr:cNvSpPr txBox="1"/>
      </cdr:nvSpPr>
      <cdr:spPr>
        <a:xfrm xmlns:a="http://schemas.openxmlformats.org/drawingml/2006/main">
          <a:off x="3419029" y="1034319"/>
          <a:ext cx="332142" cy="307777"/>
        </a:xfrm>
        <a:prstGeom xmlns:a="http://schemas.openxmlformats.org/drawingml/2006/main" prst="rect">
          <a:avLst/>
        </a:prstGeom>
        <a:noFill xmlns:a="http://schemas.openxmlformats.org/drawingml/2006/mai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tx1"/>
        </a:fontRef>
      </cdr:style>
      <cdr:txBody>
        <a:bodyPr xmlns:a="http://schemas.openxmlformats.org/drawingml/2006/main" wrap="none" rtlCol="0" anchor="t">
          <a:spAutoFit/>
        </a:bodyPr>
        <a:lstStyle xmlns:a="http://schemas.openxmlformats.org/drawingml/2006/main">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xmlns:a="http://schemas.openxmlformats.org/drawingml/2006/main">
          <a:r>
            <a:rPr lang="en-US" sz="1400" dirty="0" smtClean="0">
              <a:solidFill>
                <a:schemeClr val="bg1"/>
              </a:solidFill>
            </a:rPr>
            <a:t>S’</a:t>
          </a:r>
          <a:endParaRPr lang="en-US" sz="1400" dirty="0">
            <a:solidFill>
              <a:schemeClr val="bg1"/>
            </a:solidFill>
          </a:endParaRPr>
        </a:p>
      </cdr:txBody>
    </cdr:sp>
  </cdr:relSizeAnchor>
</c:userShapes>
</file>

<file path=ppt/drawings/drawing4.xml><?xml version="1.0" encoding="utf-8"?>
<c:userShapes xmlns:c="http://schemas.openxmlformats.org/drawingml/2006/chart">
  <cdr:relSizeAnchor xmlns:cdr="http://schemas.openxmlformats.org/drawingml/2006/chartDrawing">
    <cdr:from>
      <cdr:x>0.7359</cdr:x>
      <cdr:y>0.25749</cdr:y>
    </cdr:from>
    <cdr:to>
      <cdr:x>0.80851</cdr:x>
      <cdr:y>0.36444</cdr:y>
    </cdr:to>
    <cdr:sp macro="" textlink="">
      <cdr:nvSpPr>
        <cdr:cNvPr id="2" name="TextBox 7"/>
        <cdr:cNvSpPr txBox="1"/>
      </cdr:nvSpPr>
      <cdr:spPr>
        <a:xfrm xmlns:a="http://schemas.openxmlformats.org/drawingml/2006/main">
          <a:off x="2830174" y="815126"/>
          <a:ext cx="279244" cy="338554"/>
        </a:xfrm>
        <a:prstGeom xmlns:a="http://schemas.openxmlformats.org/drawingml/2006/main" prst="rect">
          <a:avLst/>
        </a:prstGeom>
        <a:noFill xmlns:a="http://schemas.openxmlformats.org/drawingml/2006/mai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tx1"/>
        </a:fontRef>
      </cdr:style>
      <cdr:txBody>
        <a:bodyPr xmlns:a="http://schemas.openxmlformats.org/drawingml/2006/main" wrap="none" rtlCol="0" anchor="t">
          <a:spAutoFit/>
        </a:bodyPr>
        <a:lstStyle xmlns:a="http://schemas.openxmlformats.org/drawingml/2006/main">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xmlns:a="http://schemas.openxmlformats.org/drawingml/2006/main">
          <a:r>
            <a:rPr lang="en-US" sz="1600" dirty="0">
              <a:solidFill>
                <a:schemeClr val="bg1"/>
              </a:solidFill>
            </a:rPr>
            <a:t>s</a:t>
          </a:r>
        </a:p>
      </cdr:txBody>
    </cdr:sp>
  </cdr:relSizeAnchor>
  <cdr:relSizeAnchor xmlns:cdr="http://schemas.openxmlformats.org/drawingml/2006/chartDrawing">
    <cdr:from>
      <cdr:x>0.1197</cdr:x>
      <cdr:y>0.25752</cdr:y>
    </cdr:from>
    <cdr:to>
      <cdr:x>0.64863</cdr:x>
      <cdr:y>0.64625</cdr:y>
    </cdr:to>
    <cdr:sp macro="" textlink="">
      <cdr:nvSpPr>
        <cdr:cNvPr id="3" name="Freeform 2"/>
        <cdr:cNvSpPr/>
      </cdr:nvSpPr>
      <cdr:spPr>
        <a:xfrm xmlns:a="http://schemas.openxmlformats.org/drawingml/2006/main">
          <a:off x="460358" y="815207"/>
          <a:ext cx="2034190" cy="1230588"/>
        </a:xfrm>
        <a:custGeom xmlns:a="http://schemas.openxmlformats.org/drawingml/2006/main">
          <a:avLst/>
          <a:gdLst>
            <a:gd name="connsiteX0" fmla="*/ 0 w 1777525"/>
            <a:gd name="connsiteY0" fmla="*/ 1162228 h 1162228"/>
            <a:gd name="connsiteX1" fmla="*/ 42729 w 1777525"/>
            <a:gd name="connsiteY1" fmla="*/ 1119499 h 1162228"/>
            <a:gd name="connsiteX2" fmla="*/ 68366 w 1777525"/>
            <a:gd name="connsiteY2" fmla="*/ 1102407 h 1162228"/>
            <a:gd name="connsiteX3" fmla="*/ 94003 w 1777525"/>
            <a:gd name="connsiteY3" fmla="*/ 1059678 h 1162228"/>
            <a:gd name="connsiteX4" fmla="*/ 188007 w 1777525"/>
            <a:gd name="connsiteY4" fmla="*/ 931491 h 1162228"/>
            <a:gd name="connsiteX5" fmla="*/ 205099 w 1777525"/>
            <a:gd name="connsiteY5" fmla="*/ 905854 h 1162228"/>
            <a:gd name="connsiteX6" fmla="*/ 230736 w 1777525"/>
            <a:gd name="connsiteY6" fmla="*/ 871671 h 1162228"/>
            <a:gd name="connsiteX7" fmla="*/ 273465 w 1777525"/>
            <a:gd name="connsiteY7" fmla="*/ 794759 h 1162228"/>
            <a:gd name="connsiteX8" fmla="*/ 324740 w 1777525"/>
            <a:gd name="connsiteY8" fmla="*/ 760576 h 1162228"/>
            <a:gd name="connsiteX9" fmla="*/ 376015 w 1777525"/>
            <a:gd name="connsiteY9" fmla="*/ 692209 h 1162228"/>
            <a:gd name="connsiteX10" fmla="*/ 478564 w 1777525"/>
            <a:gd name="connsiteY10" fmla="*/ 615297 h 1162228"/>
            <a:gd name="connsiteX11" fmla="*/ 504202 w 1777525"/>
            <a:gd name="connsiteY11" fmla="*/ 589660 h 1162228"/>
            <a:gd name="connsiteX12" fmla="*/ 529839 w 1777525"/>
            <a:gd name="connsiteY12" fmla="*/ 581114 h 1162228"/>
            <a:gd name="connsiteX13" fmla="*/ 564022 w 1777525"/>
            <a:gd name="connsiteY13" fmla="*/ 564022 h 1162228"/>
            <a:gd name="connsiteX14" fmla="*/ 598205 w 1777525"/>
            <a:gd name="connsiteY14" fmla="*/ 538385 h 1162228"/>
            <a:gd name="connsiteX15" fmla="*/ 658026 w 1777525"/>
            <a:gd name="connsiteY15" fmla="*/ 512747 h 1162228"/>
            <a:gd name="connsiteX16" fmla="*/ 717846 w 1777525"/>
            <a:gd name="connsiteY16" fmla="*/ 470018 h 1162228"/>
            <a:gd name="connsiteX17" fmla="*/ 743484 w 1777525"/>
            <a:gd name="connsiteY17" fmla="*/ 461473 h 1162228"/>
            <a:gd name="connsiteX18" fmla="*/ 786213 w 1777525"/>
            <a:gd name="connsiteY18" fmla="*/ 418744 h 1162228"/>
            <a:gd name="connsiteX19" fmla="*/ 846033 w 1777525"/>
            <a:gd name="connsiteY19" fmla="*/ 367469 h 1162228"/>
            <a:gd name="connsiteX20" fmla="*/ 880216 w 1777525"/>
            <a:gd name="connsiteY20" fmla="*/ 350377 h 1162228"/>
            <a:gd name="connsiteX21" fmla="*/ 914400 w 1777525"/>
            <a:gd name="connsiteY21" fmla="*/ 316194 h 1162228"/>
            <a:gd name="connsiteX22" fmla="*/ 957129 w 1777525"/>
            <a:gd name="connsiteY22" fmla="*/ 307648 h 1162228"/>
            <a:gd name="connsiteX23" fmla="*/ 1051132 w 1777525"/>
            <a:gd name="connsiteY23" fmla="*/ 273465 h 1162228"/>
            <a:gd name="connsiteX24" fmla="*/ 1110953 w 1777525"/>
            <a:gd name="connsiteY24" fmla="*/ 256374 h 1162228"/>
            <a:gd name="connsiteX25" fmla="*/ 1145136 w 1777525"/>
            <a:gd name="connsiteY25" fmla="*/ 247828 h 1162228"/>
            <a:gd name="connsiteX26" fmla="*/ 1204957 w 1777525"/>
            <a:gd name="connsiteY26" fmla="*/ 230736 h 1162228"/>
            <a:gd name="connsiteX27" fmla="*/ 1281869 w 1777525"/>
            <a:gd name="connsiteY27" fmla="*/ 196553 h 1162228"/>
            <a:gd name="connsiteX28" fmla="*/ 1307506 w 1777525"/>
            <a:gd name="connsiteY28" fmla="*/ 188007 h 1162228"/>
            <a:gd name="connsiteX29" fmla="*/ 1333144 w 1777525"/>
            <a:gd name="connsiteY29" fmla="*/ 179461 h 1162228"/>
            <a:gd name="connsiteX30" fmla="*/ 1401510 w 1777525"/>
            <a:gd name="connsiteY30" fmla="*/ 153824 h 1162228"/>
            <a:gd name="connsiteX31" fmla="*/ 1427147 w 1777525"/>
            <a:gd name="connsiteY31" fmla="*/ 145278 h 1162228"/>
            <a:gd name="connsiteX32" fmla="*/ 1512605 w 1777525"/>
            <a:gd name="connsiteY32" fmla="*/ 128187 h 1162228"/>
            <a:gd name="connsiteX33" fmla="*/ 1538243 w 1777525"/>
            <a:gd name="connsiteY33" fmla="*/ 119641 h 1162228"/>
            <a:gd name="connsiteX34" fmla="*/ 1589517 w 1777525"/>
            <a:gd name="connsiteY34" fmla="*/ 111095 h 1162228"/>
            <a:gd name="connsiteX35" fmla="*/ 1632246 w 1777525"/>
            <a:gd name="connsiteY35" fmla="*/ 102549 h 1162228"/>
            <a:gd name="connsiteX36" fmla="*/ 1692067 w 1777525"/>
            <a:gd name="connsiteY36" fmla="*/ 68366 h 1162228"/>
            <a:gd name="connsiteX37" fmla="*/ 1717704 w 1777525"/>
            <a:gd name="connsiteY37" fmla="*/ 51275 h 1162228"/>
            <a:gd name="connsiteX38" fmla="*/ 1777525 w 1777525"/>
            <a:gd name="connsiteY38" fmla="*/ 8546 h 1162228"/>
            <a:gd name="connsiteX39" fmla="*/ 1751887 w 1777525"/>
            <a:gd name="connsiteY39" fmla="*/ 0 h 11622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777525" h="1162228">
              <a:moveTo>
                <a:pt x="0" y="1162228"/>
              </a:moveTo>
              <a:cubicBezTo>
                <a:pt x="14243" y="1147985"/>
                <a:pt x="27570" y="1132763"/>
                <a:pt x="42729" y="1119499"/>
              </a:cubicBezTo>
              <a:cubicBezTo>
                <a:pt x="50458" y="1112736"/>
                <a:pt x="61682" y="1110205"/>
                <a:pt x="68366" y="1102407"/>
              </a:cubicBezTo>
              <a:cubicBezTo>
                <a:pt x="79175" y="1089796"/>
                <a:pt x="85021" y="1073650"/>
                <a:pt x="94003" y="1059678"/>
              </a:cubicBezTo>
              <a:cubicBezTo>
                <a:pt x="171988" y="938368"/>
                <a:pt x="115177" y="1025128"/>
                <a:pt x="188007" y="931491"/>
              </a:cubicBezTo>
              <a:cubicBezTo>
                <a:pt x="194313" y="923384"/>
                <a:pt x="199129" y="914212"/>
                <a:pt x="205099" y="905854"/>
              </a:cubicBezTo>
              <a:cubicBezTo>
                <a:pt x="213378" y="894264"/>
                <a:pt x="223819" y="884121"/>
                <a:pt x="230736" y="871671"/>
              </a:cubicBezTo>
              <a:cubicBezTo>
                <a:pt x="252006" y="833384"/>
                <a:pt x="239656" y="824812"/>
                <a:pt x="273465" y="794759"/>
              </a:cubicBezTo>
              <a:cubicBezTo>
                <a:pt x="288818" y="781112"/>
                <a:pt x="307648" y="771970"/>
                <a:pt x="324740" y="760576"/>
              </a:cubicBezTo>
              <a:cubicBezTo>
                <a:pt x="341832" y="737787"/>
                <a:pt x="356578" y="713034"/>
                <a:pt x="376015" y="692209"/>
              </a:cubicBezTo>
              <a:cubicBezTo>
                <a:pt x="498461" y="561016"/>
                <a:pt x="398579" y="672429"/>
                <a:pt x="478564" y="615297"/>
              </a:cubicBezTo>
              <a:cubicBezTo>
                <a:pt x="488399" y="608272"/>
                <a:pt x="494146" y="596364"/>
                <a:pt x="504202" y="589660"/>
              </a:cubicBezTo>
              <a:cubicBezTo>
                <a:pt x="511697" y="584663"/>
                <a:pt x="521559" y="584663"/>
                <a:pt x="529839" y="581114"/>
              </a:cubicBezTo>
              <a:cubicBezTo>
                <a:pt x="541548" y="576096"/>
                <a:pt x="553219" y="570774"/>
                <a:pt x="564022" y="564022"/>
              </a:cubicBezTo>
              <a:cubicBezTo>
                <a:pt x="576100" y="556473"/>
                <a:pt x="586127" y="545934"/>
                <a:pt x="598205" y="538385"/>
              </a:cubicBezTo>
              <a:cubicBezTo>
                <a:pt x="669332" y="493930"/>
                <a:pt x="599876" y="541822"/>
                <a:pt x="658026" y="512747"/>
              </a:cubicBezTo>
              <a:cubicBezTo>
                <a:pt x="684491" y="499515"/>
                <a:pt x="690733" y="485511"/>
                <a:pt x="717846" y="470018"/>
              </a:cubicBezTo>
              <a:cubicBezTo>
                <a:pt x="725667" y="465549"/>
                <a:pt x="734938" y="464321"/>
                <a:pt x="743484" y="461473"/>
              </a:cubicBezTo>
              <a:cubicBezTo>
                <a:pt x="774819" y="414468"/>
                <a:pt x="743482" y="454353"/>
                <a:pt x="786213" y="418744"/>
              </a:cubicBezTo>
              <a:cubicBezTo>
                <a:pt x="828171" y="383779"/>
                <a:pt x="794816" y="399480"/>
                <a:pt x="846033" y="367469"/>
              </a:cubicBezTo>
              <a:cubicBezTo>
                <a:pt x="856836" y="360717"/>
                <a:pt x="870025" y="358021"/>
                <a:pt x="880216" y="350377"/>
              </a:cubicBezTo>
              <a:cubicBezTo>
                <a:pt x="893107" y="340708"/>
                <a:pt x="900314" y="324020"/>
                <a:pt x="914400" y="316194"/>
              </a:cubicBezTo>
              <a:cubicBezTo>
                <a:pt x="927097" y="309140"/>
                <a:pt x="943216" y="311822"/>
                <a:pt x="957129" y="307648"/>
              </a:cubicBezTo>
              <a:cubicBezTo>
                <a:pt x="1042058" y="282170"/>
                <a:pt x="955389" y="297401"/>
                <a:pt x="1051132" y="273465"/>
              </a:cubicBezTo>
              <a:cubicBezTo>
                <a:pt x="1157985" y="246752"/>
                <a:pt x="1025143" y="280890"/>
                <a:pt x="1110953" y="256374"/>
              </a:cubicBezTo>
              <a:cubicBezTo>
                <a:pt x="1122246" y="253147"/>
                <a:pt x="1133843" y="251055"/>
                <a:pt x="1145136" y="247828"/>
              </a:cubicBezTo>
              <a:cubicBezTo>
                <a:pt x="1230945" y="223310"/>
                <a:pt x="1098105" y="257449"/>
                <a:pt x="1204957" y="230736"/>
              </a:cubicBezTo>
              <a:cubicBezTo>
                <a:pt x="1245585" y="203651"/>
                <a:pt x="1220850" y="216893"/>
                <a:pt x="1281869" y="196553"/>
              </a:cubicBezTo>
              <a:lnTo>
                <a:pt x="1307506" y="188007"/>
              </a:lnTo>
              <a:cubicBezTo>
                <a:pt x="1316052" y="185158"/>
                <a:pt x="1325649" y="184458"/>
                <a:pt x="1333144" y="179461"/>
              </a:cubicBezTo>
              <a:cubicBezTo>
                <a:pt x="1375347" y="151326"/>
                <a:pt x="1342373" y="168609"/>
                <a:pt x="1401510" y="153824"/>
              </a:cubicBezTo>
              <a:cubicBezTo>
                <a:pt x="1410249" y="151639"/>
                <a:pt x="1418370" y="147304"/>
                <a:pt x="1427147" y="145278"/>
              </a:cubicBezTo>
              <a:cubicBezTo>
                <a:pt x="1455453" y="138746"/>
                <a:pt x="1485046" y="137373"/>
                <a:pt x="1512605" y="128187"/>
              </a:cubicBezTo>
              <a:cubicBezTo>
                <a:pt x="1521151" y="125338"/>
                <a:pt x="1529449" y="121595"/>
                <a:pt x="1538243" y="119641"/>
              </a:cubicBezTo>
              <a:cubicBezTo>
                <a:pt x="1555157" y="115882"/>
                <a:pt x="1572469" y="114195"/>
                <a:pt x="1589517" y="111095"/>
              </a:cubicBezTo>
              <a:cubicBezTo>
                <a:pt x="1603808" y="108497"/>
                <a:pt x="1618003" y="105398"/>
                <a:pt x="1632246" y="102549"/>
              </a:cubicBezTo>
              <a:cubicBezTo>
                <a:pt x="1680952" y="53845"/>
                <a:pt x="1631813" y="94189"/>
                <a:pt x="1692067" y="68366"/>
              </a:cubicBezTo>
              <a:cubicBezTo>
                <a:pt x="1701507" y="64320"/>
                <a:pt x="1709347" y="57245"/>
                <a:pt x="1717704" y="51275"/>
              </a:cubicBezTo>
              <a:cubicBezTo>
                <a:pt x="1791886" y="-1712"/>
                <a:pt x="1717117" y="48815"/>
                <a:pt x="1777525" y="8546"/>
              </a:cubicBezTo>
              <a:lnTo>
                <a:pt x="1751887" y="0"/>
              </a:lnTo>
            </a:path>
          </a:pathLst>
        </a:custGeom>
        <a:noFill xmlns:a="http://schemas.openxmlformats.org/drawingml/2006/main"/>
        <a:ln xmlns:a="http://schemas.openxmlformats.org/drawingml/2006/main" w="57150"/>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dr:relSizeAnchor xmlns:cdr="http://schemas.openxmlformats.org/drawingml/2006/chartDrawing">
    <cdr:from>
      <cdr:x>0.62323</cdr:x>
      <cdr:y>0.17968</cdr:y>
    </cdr:from>
    <cdr:to>
      <cdr:x>0.70959</cdr:x>
      <cdr:y>0.2769</cdr:y>
    </cdr:to>
    <cdr:sp macro="" textlink="">
      <cdr:nvSpPr>
        <cdr:cNvPr id="8" name="TextBox 7"/>
        <cdr:cNvSpPr txBox="1"/>
      </cdr:nvSpPr>
      <cdr:spPr>
        <a:xfrm xmlns:a="http://schemas.openxmlformats.org/drawingml/2006/main">
          <a:off x="2396864" y="568792"/>
          <a:ext cx="332128" cy="307766"/>
        </a:xfrm>
        <a:prstGeom xmlns:a="http://schemas.openxmlformats.org/drawingml/2006/main" prst="rect">
          <a:avLst/>
        </a:prstGeom>
        <a:noFill xmlns:a="http://schemas.openxmlformats.org/drawingml/2006/mai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tx1"/>
        </a:fontRef>
      </cdr:style>
      <cdr:txBody>
        <a:bodyPr xmlns:a="http://schemas.openxmlformats.org/drawingml/2006/main" wrap="none" rtlCol="0" anchor="t">
          <a:spAutoFit/>
        </a:bodyPr>
        <a:lstStyle xmlns:a="http://schemas.openxmlformats.org/drawingml/2006/main">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xmlns:a="http://schemas.openxmlformats.org/drawingml/2006/main">
          <a:r>
            <a:rPr lang="en-US" sz="1400" dirty="0" smtClean="0">
              <a:solidFill>
                <a:schemeClr val="bg1"/>
              </a:solidFill>
            </a:rPr>
            <a:t>S’</a:t>
          </a:r>
          <a:endParaRPr lang="en-US" sz="1400" dirty="0">
            <a:solidFill>
              <a:schemeClr val="bg1"/>
            </a:solidFill>
          </a:endParaRPr>
        </a:p>
      </cdr:txBody>
    </cdr:sp>
  </cdr:relSizeAnchor>
</c:userShape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smtClean="0"/>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5FDB12A-C2EB-4B0B-9932-E8124120810F}" type="datetimeFigureOut">
              <a:rPr lang="en-US" smtClean="0"/>
              <a:t>3/16/2020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27597725-BC62-4EFA-84C3-0DE56949FAA2}" type="slidenum">
              <a:rPr lang="en-US" smtClean="0"/>
              <a:t>‹#›</a:t>
            </a:fld>
            <a:endParaRPr lang="en-US"/>
          </a:p>
        </p:txBody>
      </p:sp>
    </p:spTree>
    <p:extLst>
      <p:ext uri="{BB962C8B-B14F-4D97-AF65-F5344CB8AC3E}">
        <p14:creationId xmlns:p14="http://schemas.microsoft.com/office/powerpoint/2010/main" val="27581055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5FDB12A-C2EB-4B0B-9932-E8124120810F}" type="datetimeFigureOut">
              <a:rPr lang="en-US" smtClean="0"/>
              <a:t>3/16/2020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97725-BC62-4EFA-84C3-0DE56949FAA2}" type="slidenum">
              <a:rPr lang="en-US" smtClean="0"/>
              <a:t>‹#›</a:t>
            </a:fld>
            <a:endParaRPr lang="en-US"/>
          </a:p>
        </p:txBody>
      </p:sp>
    </p:spTree>
    <p:extLst>
      <p:ext uri="{BB962C8B-B14F-4D97-AF65-F5344CB8AC3E}">
        <p14:creationId xmlns:p14="http://schemas.microsoft.com/office/powerpoint/2010/main" val="28522190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5FDB12A-C2EB-4B0B-9932-E8124120810F}" type="datetimeFigureOut">
              <a:rPr lang="en-US" smtClean="0"/>
              <a:t>3/16/2020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97725-BC62-4EFA-84C3-0DE56949FAA2}" type="slidenum">
              <a:rPr lang="en-US" smtClean="0"/>
              <a:t>‹#›</a:t>
            </a:fld>
            <a:endParaRPr lang="en-US"/>
          </a:p>
        </p:txBody>
      </p:sp>
    </p:spTree>
    <p:extLst>
      <p:ext uri="{BB962C8B-B14F-4D97-AF65-F5344CB8AC3E}">
        <p14:creationId xmlns:p14="http://schemas.microsoft.com/office/powerpoint/2010/main" val="38281736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5FDB12A-C2EB-4B0B-9932-E8124120810F}" type="datetimeFigureOut">
              <a:rPr lang="en-US" smtClean="0"/>
              <a:t>3/16/2020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97725-BC62-4EFA-84C3-0DE56949FAA2}" type="slidenum">
              <a:rPr lang="en-US" smtClean="0"/>
              <a:t>‹#›</a:t>
            </a:fld>
            <a:endParaRPr lang="en-US"/>
          </a:p>
        </p:txBody>
      </p:sp>
    </p:spTree>
    <p:extLst>
      <p:ext uri="{BB962C8B-B14F-4D97-AF65-F5344CB8AC3E}">
        <p14:creationId xmlns:p14="http://schemas.microsoft.com/office/powerpoint/2010/main" val="28040973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smtClean="0"/>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35FDB12A-C2EB-4B0B-9932-E8124120810F}" type="datetimeFigureOut">
              <a:rPr lang="en-US" smtClean="0"/>
              <a:t>3/16/2020</a:t>
            </a:fld>
            <a:endParaRPr lang="en-US"/>
          </a:p>
        </p:txBody>
      </p:sp>
      <p:sp>
        <p:nvSpPr>
          <p:cNvPr id="5" name="Footer Placeholder 4"/>
          <p:cNvSpPr>
            <a:spLocks noGrp="1"/>
          </p:cNvSpPr>
          <p:nvPr>
            <p:ph type="ftr" sz="quarter" idx="11"/>
          </p:nvPr>
        </p:nvSpPr>
        <p:spPr>
          <a:xfrm>
            <a:off x="2182708" y="6272784"/>
            <a:ext cx="6327648" cy="365125"/>
          </a:xfrm>
        </p:spPr>
        <p:txBody>
          <a:bodyPr/>
          <a:lstStyle/>
          <a:p>
            <a:endParaRPr lang="en-US"/>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27597725-BC62-4EFA-84C3-0DE56949FAA2}" type="slidenum">
              <a:rPr lang="en-US" smtClean="0"/>
              <a:t>‹#›</a:t>
            </a:fld>
            <a:endParaRPr lang="en-US"/>
          </a:p>
        </p:txBody>
      </p:sp>
    </p:spTree>
    <p:extLst>
      <p:ext uri="{BB962C8B-B14F-4D97-AF65-F5344CB8AC3E}">
        <p14:creationId xmlns:p14="http://schemas.microsoft.com/office/powerpoint/2010/main" val="17207037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5FDB12A-C2EB-4B0B-9932-E8124120810F}" type="datetimeFigureOut">
              <a:rPr lang="en-US" smtClean="0"/>
              <a:t>3/16/2020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597725-BC62-4EFA-84C3-0DE56949FAA2}" type="slidenum">
              <a:rPr lang="en-US" smtClean="0"/>
              <a:t>‹#›</a:t>
            </a:fld>
            <a:endParaRPr lang="en-US"/>
          </a:p>
        </p:txBody>
      </p:sp>
    </p:spTree>
    <p:extLst>
      <p:ext uri="{BB962C8B-B14F-4D97-AF65-F5344CB8AC3E}">
        <p14:creationId xmlns:p14="http://schemas.microsoft.com/office/powerpoint/2010/main" val="28664234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5FDB12A-C2EB-4B0B-9932-E8124120810F}" type="datetimeFigureOut">
              <a:rPr lang="en-US" smtClean="0"/>
              <a:t>3/16/2020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7597725-BC62-4EFA-84C3-0DE56949FAA2}" type="slidenum">
              <a:rPr lang="en-US" smtClean="0"/>
              <a:t>‹#›</a:t>
            </a:fld>
            <a:endParaRPr lang="en-US"/>
          </a:p>
        </p:txBody>
      </p:sp>
    </p:spTree>
    <p:extLst>
      <p:ext uri="{BB962C8B-B14F-4D97-AF65-F5344CB8AC3E}">
        <p14:creationId xmlns:p14="http://schemas.microsoft.com/office/powerpoint/2010/main" val="748906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5FDB12A-C2EB-4B0B-9932-E8124120810F}" type="datetimeFigureOut">
              <a:rPr lang="en-US" smtClean="0"/>
              <a:t>3/16/2020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7597725-BC62-4EFA-84C3-0DE56949FAA2}" type="slidenum">
              <a:rPr lang="en-US" smtClean="0"/>
              <a:t>‹#›</a:t>
            </a:fld>
            <a:endParaRPr lang="en-US"/>
          </a:p>
        </p:txBody>
      </p:sp>
    </p:spTree>
    <p:extLst>
      <p:ext uri="{BB962C8B-B14F-4D97-AF65-F5344CB8AC3E}">
        <p14:creationId xmlns:p14="http://schemas.microsoft.com/office/powerpoint/2010/main" val="26918070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5FDB12A-C2EB-4B0B-9932-E8124120810F}" type="datetimeFigureOut">
              <a:rPr lang="en-US" smtClean="0"/>
              <a:t>3/16/2020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7597725-BC62-4EFA-84C3-0DE56949FAA2}" type="slidenum">
              <a:rPr lang="en-US" smtClean="0"/>
              <a:t>‹#›</a:t>
            </a:fld>
            <a:endParaRPr lang="en-US"/>
          </a:p>
        </p:txBody>
      </p:sp>
    </p:spTree>
    <p:extLst>
      <p:ext uri="{BB962C8B-B14F-4D97-AF65-F5344CB8AC3E}">
        <p14:creationId xmlns:p14="http://schemas.microsoft.com/office/powerpoint/2010/main" val="20109562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smtClean="0"/>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FDB12A-C2EB-4B0B-9932-E8124120810F}" type="datetimeFigureOut">
              <a:rPr lang="en-US" smtClean="0"/>
              <a:t>3/16/2020</a:t>
            </a:fld>
            <a:endParaRPr lang="en-US"/>
          </a:p>
        </p:txBody>
      </p:sp>
      <p:sp>
        <p:nvSpPr>
          <p:cNvPr id="6" name="Footer Placeholder 5"/>
          <p:cNvSpPr>
            <a:spLocks noGrp="1"/>
          </p:cNvSpPr>
          <p:nvPr>
            <p:ph type="ftr" sz="quarter" idx="11"/>
          </p:nvPr>
        </p:nvSpPr>
        <p:spPr/>
        <p:txBody>
          <a:bodyPr/>
          <a:lstStyle/>
          <a:p>
            <a:endParaRPr lang="en-US"/>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27597725-BC62-4EFA-84C3-0DE56949FAA2}" type="slidenum">
              <a:rPr lang="en-US" smtClean="0"/>
              <a:t>‹#›</a:t>
            </a:fld>
            <a:endParaRPr lang="en-US"/>
          </a:p>
        </p:txBody>
      </p:sp>
    </p:spTree>
    <p:extLst>
      <p:ext uri="{BB962C8B-B14F-4D97-AF65-F5344CB8AC3E}">
        <p14:creationId xmlns:p14="http://schemas.microsoft.com/office/powerpoint/2010/main" val="12101088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FDB12A-C2EB-4B0B-9932-E8124120810F}" type="datetimeFigureOut">
              <a:rPr lang="en-US" smtClean="0"/>
              <a:t>3/16/2020</a:t>
            </a:fld>
            <a:endParaRPr lang="en-US"/>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27597725-BC62-4EFA-84C3-0DE56949FAA2}" type="slidenum">
              <a:rPr lang="en-US" smtClean="0"/>
              <a:t>‹#›</a:t>
            </a:fld>
            <a:endParaRPr lang="en-US"/>
          </a:p>
        </p:txBody>
      </p:sp>
    </p:spTree>
    <p:extLst>
      <p:ext uri="{BB962C8B-B14F-4D97-AF65-F5344CB8AC3E}">
        <p14:creationId xmlns:p14="http://schemas.microsoft.com/office/powerpoint/2010/main" val="3234396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35FDB12A-C2EB-4B0B-9932-E8124120810F}" type="datetimeFigureOut">
              <a:rPr lang="en-US" smtClean="0"/>
              <a:t>3/16/2020</a:t>
            </a:fld>
            <a:endParaRPr lang="en-US"/>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27597725-BC62-4EFA-84C3-0DE56949FAA2}" type="slidenum">
              <a:rPr lang="en-US" smtClean="0"/>
              <a:t>‹#›</a:t>
            </a:fld>
            <a:endParaRPr lang="en-US"/>
          </a:p>
        </p:txBody>
      </p:sp>
    </p:spTree>
    <p:extLst>
      <p:ext uri="{BB962C8B-B14F-4D97-AF65-F5344CB8AC3E}">
        <p14:creationId xmlns:p14="http://schemas.microsoft.com/office/powerpoint/2010/main" val="350996231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Resources/Supply.xlsx" TargetMode="Externa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Supply</a:t>
            </a:r>
            <a:endParaRPr lang="en-US" dirty="0"/>
          </a:p>
        </p:txBody>
      </p:sp>
      <p:sp>
        <p:nvSpPr>
          <p:cNvPr id="3" name="Subtitle 2"/>
          <p:cNvSpPr>
            <a:spLocks noGrp="1"/>
          </p:cNvSpPr>
          <p:nvPr>
            <p:ph type="subTitle" idx="1"/>
          </p:nvPr>
        </p:nvSpPr>
        <p:spPr/>
        <p:txBody>
          <a:bodyPr/>
          <a:lstStyle/>
          <a:p>
            <a:r>
              <a:rPr lang="en-US" dirty="0" smtClean="0"/>
              <a:t>Producer decision</a:t>
            </a:r>
            <a:endParaRPr lang="en-US" dirty="0"/>
          </a:p>
        </p:txBody>
      </p:sp>
      <p:sp>
        <p:nvSpPr>
          <p:cNvPr id="4" name="TextBox 3"/>
          <p:cNvSpPr txBox="1"/>
          <p:nvPr/>
        </p:nvSpPr>
        <p:spPr>
          <a:xfrm>
            <a:off x="4469419" y="1665837"/>
            <a:ext cx="6549101" cy="646331"/>
          </a:xfrm>
          <a:prstGeom prst="rect">
            <a:avLst/>
          </a:prstGeom>
          <a:noFill/>
        </p:spPr>
        <p:txBody>
          <a:bodyPr wrap="none" rtlCol="0">
            <a:spAutoFit/>
          </a:bodyPr>
          <a:lstStyle/>
          <a:p>
            <a:r>
              <a:rPr lang="en-US" dirty="0" smtClean="0"/>
              <a:t>Students will be able to demonstrate an understanding</a:t>
            </a:r>
          </a:p>
          <a:p>
            <a:r>
              <a:rPr lang="en-US" dirty="0" smtClean="0"/>
              <a:t>of decisions a producer makes about production and supply </a:t>
            </a:r>
            <a:endParaRPr lang="en-US" dirty="0"/>
          </a:p>
        </p:txBody>
      </p:sp>
    </p:spTree>
    <p:extLst>
      <p:ext uri="{BB962C8B-B14F-4D97-AF65-F5344CB8AC3E}">
        <p14:creationId xmlns:p14="http://schemas.microsoft.com/office/powerpoint/2010/main" val="12619109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8000" dirty="0" smtClean="0"/>
              <a:t>Non-price Factors affecting Supply of a good or service</a:t>
            </a:r>
            <a:endParaRPr lang="en-US" sz="8000" dirty="0"/>
          </a:p>
        </p:txBody>
      </p:sp>
      <p:sp>
        <p:nvSpPr>
          <p:cNvPr id="3" name="Subtitle 2"/>
          <p:cNvSpPr>
            <a:spLocks noGrp="1"/>
          </p:cNvSpPr>
          <p:nvPr>
            <p:ph type="subTitle" idx="1"/>
          </p:nvPr>
        </p:nvSpPr>
        <p:spPr/>
        <p:txBody>
          <a:bodyPr/>
          <a:lstStyle/>
          <a:p>
            <a:r>
              <a:rPr lang="en-US" dirty="0" smtClean="0"/>
              <a:t>Producer decision</a:t>
            </a:r>
            <a:endParaRPr lang="en-US" dirty="0"/>
          </a:p>
        </p:txBody>
      </p:sp>
      <p:sp>
        <p:nvSpPr>
          <p:cNvPr id="13" name="Rectangle 12"/>
          <p:cNvSpPr/>
          <p:nvPr/>
        </p:nvSpPr>
        <p:spPr>
          <a:xfrm>
            <a:off x="1846907" y="354831"/>
            <a:ext cx="8854289" cy="307777"/>
          </a:xfrm>
          <a:prstGeom prst="rect">
            <a:avLst/>
          </a:prstGeom>
        </p:spPr>
        <p:txBody>
          <a:bodyPr wrap="square">
            <a:spAutoFit/>
          </a:bodyPr>
          <a:lstStyle/>
          <a:p>
            <a:pPr algn="ctr"/>
            <a:r>
              <a:rPr lang="en-US" sz="1400" dirty="0"/>
              <a:t>http://www.economicsdiscussion.net/supply/8-factors-that-influence-the-supply-of-a-product/3369</a:t>
            </a:r>
          </a:p>
        </p:txBody>
      </p:sp>
      <p:sp>
        <p:nvSpPr>
          <p:cNvPr id="6" name="Rectangle 7"/>
          <p:cNvSpPr>
            <a:spLocks noChangeArrowheads="1"/>
          </p:cNvSpPr>
          <p:nvPr/>
        </p:nvSpPr>
        <p:spPr bwMode="auto">
          <a:xfrm>
            <a:off x="1069848" y="4874192"/>
            <a:ext cx="8354990" cy="132343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en-US" sz="1600" b="1" dirty="0" smtClean="0"/>
              <a:t>3. Technology:</a:t>
            </a:r>
          </a:p>
          <a:p>
            <a:r>
              <a:rPr lang="en-US" sz="1600" dirty="0"/>
              <a:t>Refers to one of the important determinant of supply. A better and advanced technology increases the production of a product, which results in the increase in the supply of the product. For example, the production of fertilizers and good quality seeds increases the production of crops. This further increase the supply of food grains in the market.</a:t>
            </a:r>
            <a:endParaRPr lang="en-US" sz="1600" dirty="0" smtClean="0"/>
          </a:p>
        </p:txBody>
      </p:sp>
    </p:spTree>
    <p:extLst>
      <p:ext uri="{BB962C8B-B14F-4D97-AF65-F5344CB8AC3E}">
        <p14:creationId xmlns:p14="http://schemas.microsoft.com/office/powerpoint/2010/main" val="37997630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circle(in)">
                                      <p:cBhvr>
                                        <p:cTn id="12"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8000" dirty="0" smtClean="0"/>
              <a:t>Non-price Factors affecting Supply of a good or service</a:t>
            </a:r>
            <a:endParaRPr lang="en-US" sz="8000" dirty="0"/>
          </a:p>
        </p:txBody>
      </p:sp>
      <p:sp>
        <p:nvSpPr>
          <p:cNvPr id="13" name="Rectangle 12"/>
          <p:cNvSpPr/>
          <p:nvPr/>
        </p:nvSpPr>
        <p:spPr>
          <a:xfrm>
            <a:off x="1846907" y="354831"/>
            <a:ext cx="8854289" cy="307777"/>
          </a:xfrm>
          <a:prstGeom prst="rect">
            <a:avLst/>
          </a:prstGeom>
        </p:spPr>
        <p:txBody>
          <a:bodyPr wrap="square">
            <a:spAutoFit/>
          </a:bodyPr>
          <a:lstStyle/>
          <a:p>
            <a:pPr algn="ctr"/>
            <a:r>
              <a:rPr lang="en-US" sz="1400" dirty="0"/>
              <a:t>http://www.economicsdiscussion.net/supply/8-factors-that-influence-the-supply-of-a-product/3369</a:t>
            </a:r>
          </a:p>
        </p:txBody>
      </p:sp>
      <p:sp>
        <p:nvSpPr>
          <p:cNvPr id="6" name="Rectangle 7"/>
          <p:cNvSpPr>
            <a:spLocks noChangeArrowheads="1"/>
          </p:cNvSpPr>
          <p:nvPr/>
        </p:nvSpPr>
        <p:spPr bwMode="auto">
          <a:xfrm>
            <a:off x="180981" y="4468031"/>
            <a:ext cx="9424838" cy="224676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en-US" sz="1400" b="1" dirty="0" smtClean="0"/>
              <a:t>4. Transport Conditions:</a:t>
            </a:r>
          </a:p>
          <a:p>
            <a:endParaRPr lang="en-US" sz="1400" b="1" dirty="0" smtClean="0"/>
          </a:p>
          <a:p>
            <a:r>
              <a:rPr lang="en-US" sz="1400" dirty="0"/>
              <a:t>Refer to the fact that better transport facilities increase the supply of products. Transport is always a constraint to the supply of products, as the products are not available on time due to poor transport facilities. Therefore even if the price of a product increases, the supply would not increase.</a:t>
            </a:r>
          </a:p>
          <a:p>
            <a:r>
              <a:rPr lang="en-US" sz="1400" dirty="0"/>
              <a:t>In India sellers usually use road transport and the poorly maintained road makes it difficult to reach the destination on time the products that are manufactured in one part of the city need to be spread in the whole country through road transport This may result in the damage of most of the products during the journey, which can cause heavy loss for a seller. In addition the seller can also lose his/her customers because of the delay in. the delivery of products.</a:t>
            </a:r>
          </a:p>
          <a:p>
            <a:endParaRPr lang="en-US" sz="1400" dirty="0" smtClean="0"/>
          </a:p>
        </p:txBody>
      </p:sp>
    </p:spTree>
    <p:extLst>
      <p:ext uri="{BB962C8B-B14F-4D97-AF65-F5344CB8AC3E}">
        <p14:creationId xmlns:p14="http://schemas.microsoft.com/office/powerpoint/2010/main" val="27204882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circle(in)">
                                      <p:cBhvr>
                                        <p:cTn id="12"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8000" dirty="0" smtClean="0"/>
              <a:t>Non-price Factors affecting Supply of a good or service</a:t>
            </a:r>
            <a:endParaRPr lang="en-US" sz="8000" dirty="0"/>
          </a:p>
        </p:txBody>
      </p:sp>
      <p:sp>
        <p:nvSpPr>
          <p:cNvPr id="3" name="Subtitle 2"/>
          <p:cNvSpPr>
            <a:spLocks noGrp="1"/>
          </p:cNvSpPr>
          <p:nvPr>
            <p:ph type="subTitle" idx="1"/>
          </p:nvPr>
        </p:nvSpPr>
        <p:spPr/>
        <p:txBody>
          <a:bodyPr/>
          <a:lstStyle/>
          <a:p>
            <a:r>
              <a:rPr lang="en-US" dirty="0" smtClean="0"/>
              <a:t>Producer decision</a:t>
            </a:r>
            <a:endParaRPr lang="en-US" dirty="0"/>
          </a:p>
        </p:txBody>
      </p:sp>
      <p:sp>
        <p:nvSpPr>
          <p:cNvPr id="13" name="Rectangle 12"/>
          <p:cNvSpPr/>
          <p:nvPr/>
        </p:nvSpPr>
        <p:spPr>
          <a:xfrm>
            <a:off x="1846907" y="354831"/>
            <a:ext cx="8854289" cy="307777"/>
          </a:xfrm>
          <a:prstGeom prst="rect">
            <a:avLst/>
          </a:prstGeom>
        </p:spPr>
        <p:txBody>
          <a:bodyPr wrap="square">
            <a:spAutoFit/>
          </a:bodyPr>
          <a:lstStyle/>
          <a:p>
            <a:pPr algn="ctr"/>
            <a:r>
              <a:rPr lang="en-US" sz="1400" dirty="0"/>
              <a:t>http://www.economicsdiscussion.net/supply/8-factors-that-influence-the-supply-of-a-product/3369</a:t>
            </a:r>
          </a:p>
        </p:txBody>
      </p:sp>
      <p:sp>
        <p:nvSpPr>
          <p:cNvPr id="6" name="Rectangle 7"/>
          <p:cNvSpPr>
            <a:spLocks noChangeArrowheads="1"/>
          </p:cNvSpPr>
          <p:nvPr/>
        </p:nvSpPr>
        <p:spPr bwMode="auto">
          <a:xfrm>
            <a:off x="1069848" y="4874192"/>
            <a:ext cx="8354990" cy="1384995"/>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en-US" sz="1400" b="1" dirty="0" smtClean="0"/>
              <a:t>5. Government's Policies:</a:t>
            </a:r>
          </a:p>
          <a:p>
            <a:endParaRPr lang="en-US" sz="1400" b="1" dirty="0" smtClean="0"/>
          </a:p>
          <a:p>
            <a:r>
              <a:rPr lang="en-US" sz="1400" dirty="0"/>
              <a:t>Implies that the different policies of government, such as fiscal policy and industrial policy, has a greater impact on the supply of a product. For example, increase in tax on excise duties would decrease the supply of a product. On the other hand, if the tax rate is low, then the supply of a product would increase.</a:t>
            </a:r>
            <a:endParaRPr lang="en-US" sz="1400" dirty="0" smtClean="0"/>
          </a:p>
        </p:txBody>
      </p:sp>
    </p:spTree>
    <p:extLst>
      <p:ext uri="{BB962C8B-B14F-4D97-AF65-F5344CB8AC3E}">
        <p14:creationId xmlns:p14="http://schemas.microsoft.com/office/powerpoint/2010/main" val="10133617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circle(in)">
                                      <p:cBhvr>
                                        <p:cTn id="12"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8000" dirty="0" smtClean="0"/>
              <a:t>Price Factors affecting Supply of a good or service</a:t>
            </a:r>
            <a:endParaRPr lang="en-US" sz="8000" dirty="0"/>
          </a:p>
        </p:txBody>
      </p:sp>
      <p:sp>
        <p:nvSpPr>
          <p:cNvPr id="3" name="Subtitle 2"/>
          <p:cNvSpPr>
            <a:spLocks noGrp="1"/>
          </p:cNvSpPr>
          <p:nvPr>
            <p:ph type="subTitle" idx="1"/>
          </p:nvPr>
        </p:nvSpPr>
        <p:spPr/>
        <p:txBody>
          <a:bodyPr/>
          <a:lstStyle/>
          <a:p>
            <a:r>
              <a:rPr lang="en-US" dirty="0" smtClean="0"/>
              <a:t>Producer decision</a:t>
            </a:r>
            <a:endParaRPr lang="en-US" dirty="0"/>
          </a:p>
        </p:txBody>
      </p:sp>
      <p:sp>
        <p:nvSpPr>
          <p:cNvPr id="11" name="Rectangle 7"/>
          <p:cNvSpPr>
            <a:spLocks noChangeArrowheads="1"/>
          </p:cNvSpPr>
          <p:nvPr/>
        </p:nvSpPr>
        <p:spPr bwMode="auto">
          <a:xfrm>
            <a:off x="1024400" y="5002249"/>
            <a:ext cx="8689969" cy="132343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en-US" sz="1600" b="1" dirty="0" smtClean="0"/>
              <a:t>1. Price</a:t>
            </a:r>
            <a:r>
              <a:rPr lang="en-US" sz="1600" b="1" dirty="0"/>
              <a:t>:</a:t>
            </a:r>
          </a:p>
          <a:p>
            <a:r>
              <a:rPr lang="en-US" sz="1600" dirty="0"/>
              <a:t>Refers to the main factor that influences the supply of a product to a greater extent. Unlike demand, there is a direct relationship between the price of a product and its supply. If the price of a product increases, then the supply of the product also increases and vice versa. Change in supply with respect to the change in price is termed as the variation in supply of a product</a:t>
            </a:r>
            <a:r>
              <a:rPr lang="en-US" sz="1600" dirty="0" smtClean="0"/>
              <a:t>.</a:t>
            </a:r>
            <a:endParaRPr lang="en-US" sz="1600" dirty="0"/>
          </a:p>
        </p:txBody>
      </p:sp>
      <p:sp>
        <p:nvSpPr>
          <p:cNvPr id="13" name="Rectangle 12"/>
          <p:cNvSpPr/>
          <p:nvPr/>
        </p:nvSpPr>
        <p:spPr>
          <a:xfrm>
            <a:off x="1846907" y="354831"/>
            <a:ext cx="8854289" cy="307777"/>
          </a:xfrm>
          <a:prstGeom prst="rect">
            <a:avLst/>
          </a:prstGeom>
        </p:spPr>
        <p:txBody>
          <a:bodyPr wrap="square">
            <a:spAutoFit/>
          </a:bodyPr>
          <a:lstStyle/>
          <a:p>
            <a:pPr algn="ctr"/>
            <a:r>
              <a:rPr lang="en-US" sz="1400"/>
              <a:t>http://www.economicsdiscussion.net/supply/8-factors-that-influence-the-supply-of-a-product/3369</a:t>
            </a:r>
            <a:endParaRPr lang="en-US" sz="1400" dirty="0"/>
          </a:p>
        </p:txBody>
      </p:sp>
    </p:spTree>
    <p:extLst>
      <p:ext uri="{BB962C8B-B14F-4D97-AF65-F5344CB8AC3E}">
        <p14:creationId xmlns:p14="http://schemas.microsoft.com/office/powerpoint/2010/main" val="19738172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circle(in)">
                                      <p:cBhvr>
                                        <p:cTn id="12"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1"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8000" dirty="0" smtClean="0"/>
              <a:t>Price Factors affecting Supply of a good or service</a:t>
            </a:r>
            <a:endParaRPr lang="en-US" sz="8000" dirty="0"/>
          </a:p>
        </p:txBody>
      </p:sp>
      <p:sp>
        <p:nvSpPr>
          <p:cNvPr id="3" name="Subtitle 2"/>
          <p:cNvSpPr>
            <a:spLocks noGrp="1"/>
          </p:cNvSpPr>
          <p:nvPr>
            <p:ph type="subTitle" idx="1"/>
          </p:nvPr>
        </p:nvSpPr>
        <p:spPr/>
        <p:txBody>
          <a:bodyPr/>
          <a:lstStyle/>
          <a:p>
            <a:r>
              <a:rPr lang="en-US" dirty="0" smtClean="0"/>
              <a:t>Producer decision</a:t>
            </a:r>
            <a:endParaRPr lang="en-US" dirty="0"/>
          </a:p>
        </p:txBody>
      </p:sp>
      <p:sp>
        <p:nvSpPr>
          <p:cNvPr id="11" name="Rectangle 7"/>
          <p:cNvSpPr>
            <a:spLocks noChangeArrowheads="1"/>
          </p:cNvSpPr>
          <p:nvPr/>
        </p:nvSpPr>
        <p:spPr bwMode="auto">
          <a:xfrm>
            <a:off x="1051560" y="4730650"/>
            <a:ext cx="8354990" cy="2031325"/>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en-US" sz="1400" b="1" dirty="0" smtClean="0"/>
              <a:t>2. Factor</a:t>
            </a:r>
            <a:r>
              <a:rPr lang="en-US" sz="1400" dirty="0"/>
              <a:t> Prices and their Availability</a:t>
            </a:r>
            <a:r>
              <a:rPr lang="en-US" sz="1400" dirty="0" smtClean="0"/>
              <a:t>:</a:t>
            </a:r>
          </a:p>
          <a:p>
            <a:r>
              <a:rPr lang="en-US" sz="1400" dirty="0"/>
              <a:t>Act as one of the major determinant of supply. The inputs, such as raw material man, equipment, and machines, required at the time of production are termed as factors. If the factors are available in sufficient quantity and at lower price, then there would be increase in production.</a:t>
            </a:r>
          </a:p>
          <a:p>
            <a:endParaRPr lang="en-US" sz="1400" dirty="0" smtClean="0"/>
          </a:p>
          <a:p>
            <a:r>
              <a:rPr lang="en-US" sz="1400" dirty="0" smtClean="0"/>
              <a:t>This </a:t>
            </a:r>
            <a:r>
              <a:rPr lang="en-US" sz="1400" dirty="0"/>
              <a:t>would increase the supply of a product in the market. For example, availability of cheap labor and raw material nearby the manufacturing plant of an organization would help in reducing the labor and transportation costs. Consequently, the production and supply of the product would increase.</a:t>
            </a:r>
          </a:p>
          <a:p>
            <a:pPr marL="342900" indent="-342900">
              <a:buFont typeface="+mj-lt"/>
              <a:buAutoNum type="arabicPeriod"/>
            </a:pPr>
            <a:endParaRPr lang="en-US" sz="1400" dirty="0"/>
          </a:p>
        </p:txBody>
      </p:sp>
      <p:sp>
        <p:nvSpPr>
          <p:cNvPr id="13" name="Rectangle 12"/>
          <p:cNvSpPr/>
          <p:nvPr/>
        </p:nvSpPr>
        <p:spPr>
          <a:xfrm>
            <a:off x="1846907" y="354831"/>
            <a:ext cx="8854289" cy="307777"/>
          </a:xfrm>
          <a:prstGeom prst="rect">
            <a:avLst/>
          </a:prstGeom>
        </p:spPr>
        <p:txBody>
          <a:bodyPr wrap="square">
            <a:spAutoFit/>
          </a:bodyPr>
          <a:lstStyle/>
          <a:p>
            <a:pPr algn="ctr"/>
            <a:r>
              <a:rPr lang="en-US" sz="1400"/>
              <a:t>http://www.economicsdiscussion.net/supply/8-factors-that-influence-the-supply-of-a-product/3369</a:t>
            </a:r>
            <a:endParaRPr lang="en-US" sz="1400" dirty="0"/>
          </a:p>
        </p:txBody>
      </p:sp>
    </p:spTree>
    <p:extLst>
      <p:ext uri="{BB962C8B-B14F-4D97-AF65-F5344CB8AC3E}">
        <p14:creationId xmlns:p14="http://schemas.microsoft.com/office/powerpoint/2010/main" val="8811538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circle(in)">
                                      <p:cBhvr>
                                        <p:cTn id="12"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1"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8000" dirty="0" smtClean="0"/>
              <a:t>Price Factors affecting Supply of a good or service</a:t>
            </a:r>
            <a:endParaRPr lang="en-US" sz="8000" dirty="0"/>
          </a:p>
        </p:txBody>
      </p:sp>
      <p:sp>
        <p:nvSpPr>
          <p:cNvPr id="3" name="Subtitle 2"/>
          <p:cNvSpPr>
            <a:spLocks noGrp="1"/>
          </p:cNvSpPr>
          <p:nvPr>
            <p:ph type="subTitle" idx="1"/>
          </p:nvPr>
        </p:nvSpPr>
        <p:spPr/>
        <p:txBody>
          <a:bodyPr/>
          <a:lstStyle/>
          <a:p>
            <a:r>
              <a:rPr lang="en-US" dirty="0" smtClean="0"/>
              <a:t>Producer decision</a:t>
            </a:r>
            <a:endParaRPr lang="en-US" dirty="0"/>
          </a:p>
        </p:txBody>
      </p:sp>
      <p:sp>
        <p:nvSpPr>
          <p:cNvPr id="11" name="Rectangle 7"/>
          <p:cNvSpPr>
            <a:spLocks noChangeArrowheads="1"/>
          </p:cNvSpPr>
          <p:nvPr/>
        </p:nvSpPr>
        <p:spPr bwMode="auto">
          <a:xfrm>
            <a:off x="1051560" y="4893608"/>
            <a:ext cx="8354990" cy="1077218"/>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en-US" sz="1600" b="1" dirty="0" smtClean="0"/>
              <a:t>3. Prices </a:t>
            </a:r>
            <a:r>
              <a:rPr lang="en-US" sz="1600" b="1" dirty="0"/>
              <a:t>of Related Goods</a:t>
            </a:r>
            <a:r>
              <a:rPr lang="en-US" sz="1600" b="1" dirty="0" smtClean="0"/>
              <a:t>:</a:t>
            </a:r>
          </a:p>
          <a:p>
            <a:r>
              <a:rPr lang="en-US" sz="1600" dirty="0"/>
              <a:t>Refer to fact that the prices of substitutes and complementary goods also affect the supply of a product. For example, if the price of wheat increases, then farmers would tend to grow more wheat than nee. This would decrease the supply of rice in the market.</a:t>
            </a:r>
          </a:p>
        </p:txBody>
      </p:sp>
      <p:sp>
        <p:nvSpPr>
          <p:cNvPr id="13" name="Rectangle 12"/>
          <p:cNvSpPr/>
          <p:nvPr/>
        </p:nvSpPr>
        <p:spPr>
          <a:xfrm>
            <a:off x="1846907" y="354831"/>
            <a:ext cx="8854289" cy="307777"/>
          </a:xfrm>
          <a:prstGeom prst="rect">
            <a:avLst/>
          </a:prstGeom>
        </p:spPr>
        <p:txBody>
          <a:bodyPr wrap="square">
            <a:spAutoFit/>
          </a:bodyPr>
          <a:lstStyle/>
          <a:p>
            <a:pPr algn="ctr"/>
            <a:r>
              <a:rPr lang="en-US" sz="1400"/>
              <a:t>http://www.economicsdiscussion.net/supply/8-factors-that-influence-the-supply-of-a-product/3369</a:t>
            </a:r>
            <a:endParaRPr lang="en-US" sz="1400" dirty="0"/>
          </a:p>
        </p:txBody>
      </p:sp>
    </p:spTree>
    <p:extLst>
      <p:ext uri="{BB962C8B-B14F-4D97-AF65-F5344CB8AC3E}">
        <p14:creationId xmlns:p14="http://schemas.microsoft.com/office/powerpoint/2010/main" val="6163035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circle(in)">
                                      <p:cBhvr>
                                        <p:cTn id="12"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1"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51560" y="1091563"/>
            <a:ext cx="9966960" cy="3035808"/>
          </a:xfrm>
        </p:spPr>
        <p:txBody>
          <a:bodyPr/>
          <a:lstStyle/>
          <a:p>
            <a:r>
              <a:rPr lang="en-US" sz="8000" dirty="0" smtClean="0"/>
              <a:t>Effects of price change on supply curve</a:t>
            </a:r>
            <a:endParaRPr lang="en-US" sz="8000" dirty="0"/>
          </a:p>
        </p:txBody>
      </p:sp>
      <p:sp>
        <p:nvSpPr>
          <p:cNvPr id="3" name="Subtitle 2"/>
          <p:cNvSpPr>
            <a:spLocks noGrp="1"/>
          </p:cNvSpPr>
          <p:nvPr>
            <p:ph type="subTitle" idx="1"/>
          </p:nvPr>
        </p:nvSpPr>
        <p:spPr/>
        <p:txBody>
          <a:bodyPr/>
          <a:lstStyle/>
          <a:p>
            <a:r>
              <a:rPr lang="en-US" dirty="0" smtClean="0"/>
              <a:t>Producer decision</a:t>
            </a:r>
            <a:endParaRPr lang="en-US" dirty="0"/>
          </a:p>
        </p:txBody>
      </p:sp>
      <p:sp>
        <p:nvSpPr>
          <p:cNvPr id="11" name="Rectangle 7"/>
          <p:cNvSpPr>
            <a:spLocks noChangeArrowheads="1"/>
          </p:cNvSpPr>
          <p:nvPr/>
        </p:nvSpPr>
        <p:spPr bwMode="auto">
          <a:xfrm>
            <a:off x="1051560" y="4893608"/>
            <a:ext cx="8354990" cy="132343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en-US" sz="1600" dirty="0" smtClean="0"/>
              <a:t>Price of Kava increases from 100vt to 150vt</a:t>
            </a:r>
          </a:p>
          <a:p>
            <a:r>
              <a:rPr lang="en-US" sz="1600" dirty="0" smtClean="0"/>
              <a:t>Ronnie is willing to produce more shells of kava.</a:t>
            </a:r>
          </a:p>
          <a:p>
            <a:r>
              <a:rPr lang="en-US" sz="1600" dirty="0" smtClean="0"/>
              <a:t>Arrows point an increase in price resulting in</a:t>
            </a:r>
          </a:p>
          <a:p>
            <a:r>
              <a:rPr lang="en-US" sz="1600" dirty="0" smtClean="0"/>
              <a:t>an increase in quantity and arrow pointing</a:t>
            </a:r>
          </a:p>
          <a:p>
            <a:r>
              <a:rPr lang="en-US" sz="1600" dirty="0" smtClean="0"/>
              <a:t>a movement up along supply curve. </a:t>
            </a:r>
            <a:endParaRPr lang="en-US" sz="1600" dirty="0"/>
          </a:p>
        </p:txBody>
      </p:sp>
      <p:sp>
        <p:nvSpPr>
          <p:cNvPr id="13" name="Rectangle 12"/>
          <p:cNvSpPr/>
          <p:nvPr/>
        </p:nvSpPr>
        <p:spPr>
          <a:xfrm>
            <a:off x="1846907" y="354831"/>
            <a:ext cx="8854289" cy="307777"/>
          </a:xfrm>
          <a:prstGeom prst="rect">
            <a:avLst/>
          </a:prstGeom>
        </p:spPr>
        <p:txBody>
          <a:bodyPr wrap="square">
            <a:spAutoFit/>
          </a:bodyPr>
          <a:lstStyle/>
          <a:p>
            <a:pPr algn="ctr"/>
            <a:r>
              <a:rPr lang="en-US" sz="1400"/>
              <a:t>http://www.economicsdiscussion.net/supply/8-factors-that-influence-the-supply-of-a-product/3369</a:t>
            </a:r>
            <a:endParaRPr lang="en-US" sz="1400" dirty="0"/>
          </a:p>
        </p:txBody>
      </p:sp>
      <p:graphicFrame>
        <p:nvGraphicFramePr>
          <p:cNvPr id="6" name="Chart 5"/>
          <p:cNvGraphicFramePr>
            <a:graphicFrameLocks/>
          </p:cNvGraphicFramePr>
          <p:nvPr>
            <p:extLst>
              <p:ext uri="{D42A27DB-BD31-4B8C-83A1-F6EECF244321}">
                <p14:modId xmlns:p14="http://schemas.microsoft.com/office/powerpoint/2010/main" val="2124102598"/>
              </p:ext>
            </p:extLst>
          </p:nvPr>
        </p:nvGraphicFramePr>
        <p:xfrm>
          <a:off x="5764306" y="3522007"/>
          <a:ext cx="3845859" cy="3165663"/>
        </p:xfrm>
        <a:graphic>
          <a:graphicData uri="http://schemas.openxmlformats.org/drawingml/2006/chart">
            <c:chart xmlns:c="http://schemas.openxmlformats.org/drawingml/2006/chart" xmlns:r="http://schemas.openxmlformats.org/officeDocument/2006/relationships" r:id="rId2"/>
          </a:graphicData>
        </a:graphic>
      </p:graphicFrame>
      <p:cxnSp>
        <p:nvCxnSpPr>
          <p:cNvPr id="5" name="Straight Arrow Connector 4"/>
          <p:cNvCxnSpPr/>
          <p:nvPr/>
        </p:nvCxnSpPr>
        <p:spPr>
          <a:xfrm flipV="1">
            <a:off x="6035040" y="5145741"/>
            <a:ext cx="0" cy="233083"/>
          </a:xfrm>
          <a:prstGeom prst="straightConnector1">
            <a:avLst/>
          </a:prstGeom>
          <a:ln>
            <a:solidFill>
              <a:srgbClr val="00B0F0"/>
            </a:solidFill>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flipV="1">
            <a:off x="7057017" y="6499412"/>
            <a:ext cx="303007" cy="8966"/>
          </a:xfrm>
          <a:prstGeom prst="straightConnector1">
            <a:avLst/>
          </a:prstGeom>
          <a:ln>
            <a:solidFill>
              <a:srgbClr val="00B0F0"/>
            </a:solidFill>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V="1">
            <a:off x="6958405" y="5145741"/>
            <a:ext cx="222324" cy="250475"/>
          </a:xfrm>
          <a:prstGeom prst="straightConnector1">
            <a:avLst/>
          </a:prstGeom>
          <a:ln>
            <a:solidFill>
              <a:srgbClr val="00B0F0"/>
            </a:solidFill>
            <a:tailEnd type="triangle"/>
          </a:ln>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5922235" y="3815141"/>
            <a:ext cx="516488" cy="369332"/>
          </a:xfrm>
          <a:prstGeom prst="rect">
            <a:avLst/>
          </a:prstGeom>
          <a:noFill/>
        </p:spPr>
        <p:txBody>
          <a:bodyPr wrap="none" rtlCol="0">
            <a:spAutoFit/>
          </a:bodyPr>
          <a:lstStyle/>
          <a:p>
            <a:r>
              <a:rPr lang="en-US" sz="900" dirty="0" smtClean="0">
                <a:solidFill>
                  <a:schemeClr val="bg1"/>
                </a:solidFill>
              </a:rPr>
              <a:t>PRICE</a:t>
            </a:r>
          </a:p>
          <a:p>
            <a:r>
              <a:rPr lang="en-US" sz="900" dirty="0" smtClean="0">
                <a:solidFill>
                  <a:schemeClr val="bg1"/>
                </a:solidFill>
              </a:rPr>
              <a:t>VT</a:t>
            </a:r>
            <a:endParaRPr lang="en-US" sz="1050" dirty="0">
              <a:solidFill>
                <a:schemeClr val="bg1"/>
              </a:solidFill>
            </a:endParaRPr>
          </a:p>
        </p:txBody>
      </p:sp>
      <p:sp>
        <p:nvSpPr>
          <p:cNvPr id="12" name="TextBox 11"/>
          <p:cNvSpPr txBox="1"/>
          <p:nvPr/>
        </p:nvSpPr>
        <p:spPr>
          <a:xfrm>
            <a:off x="8727556" y="6352203"/>
            <a:ext cx="710452" cy="392415"/>
          </a:xfrm>
          <a:prstGeom prst="rect">
            <a:avLst/>
          </a:prstGeom>
          <a:noFill/>
        </p:spPr>
        <p:txBody>
          <a:bodyPr wrap="none" rtlCol="0">
            <a:spAutoFit/>
          </a:bodyPr>
          <a:lstStyle/>
          <a:p>
            <a:pPr algn="ctr"/>
            <a:r>
              <a:rPr lang="en-US" sz="900" dirty="0" smtClean="0">
                <a:solidFill>
                  <a:schemeClr val="bg1"/>
                </a:solidFill>
              </a:rPr>
              <a:t>Quantity</a:t>
            </a:r>
          </a:p>
          <a:p>
            <a:pPr algn="ctr"/>
            <a:r>
              <a:rPr lang="en-US" sz="1050" dirty="0" smtClean="0">
                <a:solidFill>
                  <a:schemeClr val="bg1"/>
                </a:solidFill>
              </a:rPr>
              <a:t>K. Shells</a:t>
            </a:r>
            <a:endParaRPr lang="en-US" sz="1050" dirty="0">
              <a:solidFill>
                <a:schemeClr val="bg1"/>
              </a:solidFill>
            </a:endParaRPr>
          </a:p>
        </p:txBody>
      </p:sp>
    </p:spTree>
    <p:extLst>
      <p:ext uri="{BB962C8B-B14F-4D97-AF65-F5344CB8AC3E}">
        <p14:creationId xmlns:p14="http://schemas.microsoft.com/office/powerpoint/2010/main" val="1658584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circle(in)">
                                      <p:cBhvr>
                                        <p:cTn id="12"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1"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51560" y="1091563"/>
            <a:ext cx="9966960" cy="3035808"/>
          </a:xfrm>
        </p:spPr>
        <p:txBody>
          <a:bodyPr/>
          <a:lstStyle/>
          <a:p>
            <a:r>
              <a:rPr lang="en-US" sz="8000" dirty="0" smtClean="0"/>
              <a:t>Effects of price change on supply curve</a:t>
            </a:r>
            <a:endParaRPr lang="en-US" sz="8000" dirty="0"/>
          </a:p>
        </p:txBody>
      </p:sp>
      <p:sp>
        <p:nvSpPr>
          <p:cNvPr id="3" name="Subtitle 2"/>
          <p:cNvSpPr>
            <a:spLocks noGrp="1"/>
          </p:cNvSpPr>
          <p:nvPr>
            <p:ph type="subTitle" idx="1"/>
          </p:nvPr>
        </p:nvSpPr>
        <p:spPr/>
        <p:txBody>
          <a:bodyPr/>
          <a:lstStyle/>
          <a:p>
            <a:r>
              <a:rPr lang="en-US" dirty="0" smtClean="0"/>
              <a:t>Producer decision</a:t>
            </a:r>
            <a:endParaRPr lang="en-US" dirty="0"/>
          </a:p>
        </p:txBody>
      </p:sp>
      <p:sp>
        <p:nvSpPr>
          <p:cNvPr id="11" name="Rectangle 7"/>
          <p:cNvSpPr>
            <a:spLocks noChangeArrowheads="1"/>
          </p:cNvSpPr>
          <p:nvPr/>
        </p:nvSpPr>
        <p:spPr bwMode="auto">
          <a:xfrm>
            <a:off x="926050" y="4893608"/>
            <a:ext cx="8354990" cy="132343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en-US" sz="1600" dirty="0" smtClean="0"/>
              <a:t>Price of Kava decreases from 150vt to 100vt</a:t>
            </a:r>
          </a:p>
          <a:p>
            <a:r>
              <a:rPr lang="en-US" sz="1600" dirty="0" smtClean="0"/>
              <a:t>Ronnie is not willing to produce more shells of kava.</a:t>
            </a:r>
          </a:p>
          <a:p>
            <a:r>
              <a:rPr lang="en-US" sz="1600" dirty="0" smtClean="0"/>
              <a:t>Arrows point a decrease in price resulting in</a:t>
            </a:r>
          </a:p>
          <a:p>
            <a:r>
              <a:rPr lang="en-US" sz="1600" dirty="0" smtClean="0"/>
              <a:t>a decrease in quantity and arrow pointing</a:t>
            </a:r>
          </a:p>
          <a:p>
            <a:r>
              <a:rPr lang="en-US" sz="1600" dirty="0" smtClean="0"/>
              <a:t>a movement down along supply curve. </a:t>
            </a:r>
            <a:endParaRPr lang="en-US" sz="1600" dirty="0"/>
          </a:p>
        </p:txBody>
      </p:sp>
      <p:sp>
        <p:nvSpPr>
          <p:cNvPr id="13" name="Rectangle 12"/>
          <p:cNvSpPr/>
          <p:nvPr/>
        </p:nvSpPr>
        <p:spPr>
          <a:xfrm>
            <a:off x="1846907" y="354831"/>
            <a:ext cx="8854289" cy="307777"/>
          </a:xfrm>
          <a:prstGeom prst="rect">
            <a:avLst/>
          </a:prstGeom>
        </p:spPr>
        <p:txBody>
          <a:bodyPr wrap="square">
            <a:spAutoFit/>
          </a:bodyPr>
          <a:lstStyle/>
          <a:p>
            <a:pPr algn="ctr"/>
            <a:r>
              <a:rPr lang="en-US" sz="1400"/>
              <a:t>http://www.economicsdiscussion.net/supply/8-factors-that-influence-the-supply-of-a-product/3369</a:t>
            </a:r>
            <a:endParaRPr lang="en-US" sz="1400" dirty="0"/>
          </a:p>
        </p:txBody>
      </p:sp>
      <p:graphicFrame>
        <p:nvGraphicFramePr>
          <p:cNvPr id="6" name="Chart 5"/>
          <p:cNvGraphicFramePr>
            <a:graphicFrameLocks/>
          </p:cNvGraphicFramePr>
          <p:nvPr>
            <p:extLst>
              <p:ext uri="{D42A27DB-BD31-4B8C-83A1-F6EECF244321}">
                <p14:modId xmlns:p14="http://schemas.microsoft.com/office/powerpoint/2010/main" val="323736628"/>
              </p:ext>
            </p:extLst>
          </p:nvPr>
        </p:nvGraphicFramePr>
        <p:xfrm>
          <a:off x="5764306" y="3522007"/>
          <a:ext cx="3845859" cy="3165663"/>
        </p:xfrm>
        <a:graphic>
          <a:graphicData uri="http://schemas.openxmlformats.org/drawingml/2006/chart">
            <c:chart xmlns:c="http://schemas.openxmlformats.org/drawingml/2006/chart" xmlns:r="http://schemas.openxmlformats.org/officeDocument/2006/relationships" r:id="rId2"/>
          </a:graphicData>
        </a:graphic>
      </p:graphicFrame>
      <p:cxnSp>
        <p:nvCxnSpPr>
          <p:cNvPr id="5" name="Straight Arrow Connector 4"/>
          <p:cNvCxnSpPr/>
          <p:nvPr/>
        </p:nvCxnSpPr>
        <p:spPr>
          <a:xfrm>
            <a:off x="6070901" y="5135659"/>
            <a:ext cx="7172" cy="314885"/>
          </a:xfrm>
          <a:prstGeom prst="straightConnector1">
            <a:avLst/>
          </a:prstGeom>
          <a:ln>
            <a:solidFill>
              <a:srgbClr val="00B0F0"/>
            </a:solidFill>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flipH="1" flipV="1">
            <a:off x="7010401" y="6508376"/>
            <a:ext cx="279699" cy="2"/>
          </a:xfrm>
          <a:prstGeom prst="straightConnector1">
            <a:avLst/>
          </a:prstGeom>
          <a:ln>
            <a:solidFill>
              <a:srgbClr val="00B0F0"/>
            </a:solidFill>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H="1">
            <a:off x="6884900" y="5145202"/>
            <a:ext cx="270734" cy="323265"/>
          </a:xfrm>
          <a:prstGeom prst="straightConnector1">
            <a:avLst/>
          </a:prstGeom>
          <a:ln>
            <a:solidFill>
              <a:srgbClr val="00B0F0"/>
            </a:solidFill>
            <a:tailEnd type="triangle"/>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5922235" y="3815141"/>
            <a:ext cx="516488" cy="369332"/>
          </a:xfrm>
          <a:prstGeom prst="rect">
            <a:avLst/>
          </a:prstGeom>
          <a:noFill/>
        </p:spPr>
        <p:txBody>
          <a:bodyPr wrap="none" rtlCol="0">
            <a:spAutoFit/>
          </a:bodyPr>
          <a:lstStyle/>
          <a:p>
            <a:r>
              <a:rPr lang="en-US" sz="900" dirty="0" smtClean="0">
                <a:solidFill>
                  <a:schemeClr val="bg1"/>
                </a:solidFill>
              </a:rPr>
              <a:t>PRICE</a:t>
            </a:r>
          </a:p>
          <a:p>
            <a:r>
              <a:rPr lang="en-US" sz="900" dirty="0" smtClean="0">
                <a:solidFill>
                  <a:schemeClr val="bg1"/>
                </a:solidFill>
              </a:rPr>
              <a:t>VT</a:t>
            </a:r>
            <a:endParaRPr lang="en-US" sz="1050" dirty="0">
              <a:solidFill>
                <a:schemeClr val="bg1"/>
              </a:solidFill>
            </a:endParaRPr>
          </a:p>
        </p:txBody>
      </p:sp>
      <p:sp>
        <p:nvSpPr>
          <p:cNvPr id="14" name="TextBox 13"/>
          <p:cNvSpPr txBox="1"/>
          <p:nvPr/>
        </p:nvSpPr>
        <p:spPr>
          <a:xfrm>
            <a:off x="8727556" y="6352203"/>
            <a:ext cx="710452" cy="392415"/>
          </a:xfrm>
          <a:prstGeom prst="rect">
            <a:avLst/>
          </a:prstGeom>
          <a:noFill/>
        </p:spPr>
        <p:txBody>
          <a:bodyPr wrap="none" rtlCol="0">
            <a:spAutoFit/>
          </a:bodyPr>
          <a:lstStyle/>
          <a:p>
            <a:pPr algn="ctr"/>
            <a:r>
              <a:rPr lang="en-US" sz="900" dirty="0" smtClean="0">
                <a:solidFill>
                  <a:schemeClr val="bg1"/>
                </a:solidFill>
              </a:rPr>
              <a:t>Quantity</a:t>
            </a:r>
          </a:p>
          <a:p>
            <a:pPr algn="ctr"/>
            <a:r>
              <a:rPr lang="en-US" sz="1050" dirty="0" smtClean="0">
                <a:solidFill>
                  <a:schemeClr val="bg1"/>
                </a:solidFill>
              </a:rPr>
              <a:t>K. Shells</a:t>
            </a:r>
            <a:endParaRPr lang="en-US" sz="1050" dirty="0">
              <a:solidFill>
                <a:schemeClr val="bg1"/>
              </a:solidFill>
            </a:endParaRPr>
          </a:p>
        </p:txBody>
      </p:sp>
    </p:spTree>
    <p:extLst>
      <p:ext uri="{BB962C8B-B14F-4D97-AF65-F5344CB8AC3E}">
        <p14:creationId xmlns:p14="http://schemas.microsoft.com/office/powerpoint/2010/main" val="2062856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circle(in)">
                                      <p:cBhvr>
                                        <p:cTn id="12" dur="20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53" presetClass="entr" presetSubtype="16"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p:cTn id="17" dur="500" fill="hold"/>
                                        <p:tgtEl>
                                          <p:spTgt spid="6"/>
                                        </p:tgtEl>
                                        <p:attrNameLst>
                                          <p:attrName>ppt_w</p:attrName>
                                        </p:attrNameLst>
                                      </p:cBhvr>
                                      <p:tavLst>
                                        <p:tav tm="0">
                                          <p:val>
                                            <p:fltVal val="0"/>
                                          </p:val>
                                        </p:tav>
                                        <p:tav tm="100000">
                                          <p:val>
                                            <p:strVal val="#ppt_w"/>
                                          </p:val>
                                        </p:tav>
                                      </p:tavLst>
                                    </p:anim>
                                    <p:anim calcmode="lin" valueType="num">
                                      <p:cBhvr>
                                        <p:cTn id="18" dur="500" fill="hold"/>
                                        <p:tgtEl>
                                          <p:spTgt spid="6"/>
                                        </p:tgtEl>
                                        <p:attrNameLst>
                                          <p:attrName>ppt_h</p:attrName>
                                        </p:attrNameLst>
                                      </p:cBhvr>
                                      <p:tavLst>
                                        <p:tav tm="0">
                                          <p:val>
                                            <p:fltVal val="0"/>
                                          </p:val>
                                        </p:tav>
                                        <p:tav tm="100000">
                                          <p:val>
                                            <p:strVal val="#ppt_h"/>
                                          </p:val>
                                        </p:tav>
                                      </p:tavLst>
                                    </p:anim>
                                    <p:animEffect transition="in" filter="fade">
                                      <p:cBhvr>
                                        <p:cTn id="1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1" grpId="0" animBg="1"/>
      <p:bldGraphic spid="6" grpId="0">
        <p:bldAsOne/>
      </p:bldGraphic>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51560" y="1091563"/>
            <a:ext cx="9966960" cy="3035808"/>
          </a:xfrm>
        </p:spPr>
        <p:txBody>
          <a:bodyPr/>
          <a:lstStyle/>
          <a:p>
            <a:r>
              <a:rPr lang="en-US" sz="8000" dirty="0" smtClean="0"/>
              <a:t>Effects of non-price change on supply curve</a:t>
            </a:r>
            <a:endParaRPr lang="en-US" sz="8000" dirty="0"/>
          </a:p>
        </p:txBody>
      </p:sp>
      <p:sp>
        <p:nvSpPr>
          <p:cNvPr id="11" name="Rectangle 7"/>
          <p:cNvSpPr>
            <a:spLocks noChangeArrowheads="1"/>
          </p:cNvSpPr>
          <p:nvPr/>
        </p:nvSpPr>
        <p:spPr bwMode="auto">
          <a:xfrm>
            <a:off x="888068" y="4280112"/>
            <a:ext cx="8354990" cy="2554545"/>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en-US" sz="1600" dirty="0" smtClean="0"/>
              <a:t>Changes occurred to one of the DETERMANTS of </a:t>
            </a:r>
          </a:p>
          <a:p>
            <a:r>
              <a:rPr lang="en-US" sz="1600" dirty="0" smtClean="0"/>
              <a:t>Supply that caused a SHIFT to the RIGHT of </a:t>
            </a:r>
          </a:p>
          <a:p>
            <a:r>
              <a:rPr lang="en-US" sz="1600" dirty="0" smtClean="0"/>
              <a:t>Supply curve to illustrate an INCREASE. </a:t>
            </a:r>
          </a:p>
          <a:p>
            <a:r>
              <a:rPr lang="en-US" sz="1600" dirty="0" smtClean="0"/>
              <a:t>For example:</a:t>
            </a:r>
          </a:p>
          <a:p>
            <a:pPr marL="342900" indent="-342900">
              <a:buFont typeface="+mj-lt"/>
              <a:buAutoNum type="arabicPeriod"/>
            </a:pPr>
            <a:r>
              <a:rPr lang="en-US" sz="1600" dirty="0" smtClean="0"/>
              <a:t>Cost </a:t>
            </a:r>
            <a:r>
              <a:rPr lang="en-US" sz="1600" dirty="0"/>
              <a:t>of </a:t>
            </a:r>
            <a:r>
              <a:rPr lang="en-US" sz="1600" dirty="0" smtClean="0"/>
              <a:t>Production decrease</a:t>
            </a:r>
            <a:endParaRPr lang="en-US" sz="1600" dirty="0"/>
          </a:p>
          <a:p>
            <a:pPr marL="342900" indent="-342900">
              <a:buFont typeface="+mj-lt"/>
              <a:buAutoNum type="arabicPeriod"/>
            </a:pPr>
            <a:r>
              <a:rPr lang="en-US" sz="1600" dirty="0"/>
              <a:t>Natural </a:t>
            </a:r>
            <a:r>
              <a:rPr lang="en-US" sz="1600" dirty="0" smtClean="0"/>
              <a:t>Conditions favorable</a:t>
            </a:r>
            <a:endParaRPr lang="en-US" sz="1600" dirty="0"/>
          </a:p>
          <a:p>
            <a:pPr marL="342900" indent="-342900">
              <a:buFont typeface="+mj-lt"/>
              <a:buAutoNum type="arabicPeriod"/>
            </a:pPr>
            <a:r>
              <a:rPr lang="en-US" sz="1600" dirty="0" smtClean="0"/>
              <a:t>Technology increase</a:t>
            </a:r>
            <a:endParaRPr lang="en-US" sz="1600" dirty="0"/>
          </a:p>
          <a:p>
            <a:pPr marL="342900" indent="-342900">
              <a:buFont typeface="+mj-lt"/>
              <a:buAutoNum type="arabicPeriod"/>
            </a:pPr>
            <a:r>
              <a:rPr lang="en-US" sz="1600" dirty="0"/>
              <a:t>Transport </a:t>
            </a:r>
            <a:r>
              <a:rPr lang="en-US" sz="1600" dirty="0" smtClean="0"/>
              <a:t>Conditions good</a:t>
            </a:r>
            <a:endParaRPr lang="en-US" sz="1600" dirty="0"/>
          </a:p>
          <a:p>
            <a:pPr marL="342900" indent="-342900">
              <a:buFont typeface="+mj-lt"/>
              <a:buAutoNum type="arabicPeriod"/>
            </a:pPr>
            <a:r>
              <a:rPr lang="en-US" sz="1600" dirty="0"/>
              <a:t>Government's </a:t>
            </a:r>
            <a:r>
              <a:rPr lang="en-US" sz="1600" dirty="0" smtClean="0"/>
              <a:t>Policies (tax decrease)</a:t>
            </a:r>
            <a:endParaRPr lang="en-US" sz="1600" dirty="0"/>
          </a:p>
          <a:p>
            <a:r>
              <a:rPr lang="en-US" sz="1600" dirty="0" smtClean="0"/>
              <a:t>  </a:t>
            </a:r>
            <a:endParaRPr lang="en-US" sz="1600" dirty="0"/>
          </a:p>
        </p:txBody>
      </p:sp>
      <p:graphicFrame>
        <p:nvGraphicFramePr>
          <p:cNvPr id="6" name="Chart 5"/>
          <p:cNvGraphicFramePr>
            <a:graphicFrameLocks/>
          </p:cNvGraphicFramePr>
          <p:nvPr>
            <p:extLst>
              <p:ext uri="{D42A27DB-BD31-4B8C-83A1-F6EECF244321}">
                <p14:modId xmlns:p14="http://schemas.microsoft.com/office/powerpoint/2010/main" val="1091402287"/>
              </p:ext>
            </p:extLst>
          </p:nvPr>
        </p:nvGraphicFramePr>
        <p:xfrm>
          <a:off x="5764306" y="3522007"/>
          <a:ext cx="3845859" cy="3165663"/>
        </p:xfrm>
        <a:graphic>
          <a:graphicData uri="http://schemas.openxmlformats.org/drawingml/2006/chart">
            <c:chart xmlns:c="http://schemas.openxmlformats.org/drawingml/2006/chart" xmlns:r="http://schemas.openxmlformats.org/officeDocument/2006/relationships" r:id="rId2"/>
          </a:graphicData>
        </a:graphic>
      </p:graphicFrame>
      <p:cxnSp>
        <p:nvCxnSpPr>
          <p:cNvPr id="5" name="Straight Arrow Connector 4"/>
          <p:cNvCxnSpPr/>
          <p:nvPr/>
        </p:nvCxnSpPr>
        <p:spPr>
          <a:xfrm>
            <a:off x="7822789" y="4991390"/>
            <a:ext cx="526452" cy="16446"/>
          </a:xfrm>
          <a:prstGeom prst="straightConnector1">
            <a:avLst/>
          </a:prstGeom>
          <a:ln>
            <a:solidFill>
              <a:srgbClr val="00B0F0"/>
            </a:solidFill>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V="1">
            <a:off x="7290100" y="5356579"/>
            <a:ext cx="532689" cy="1590"/>
          </a:xfrm>
          <a:prstGeom prst="straightConnector1">
            <a:avLst/>
          </a:prstGeom>
          <a:ln>
            <a:solidFill>
              <a:srgbClr val="00B0F0"/>
            </a:solidFill>
            <a:tailEnd type="triangle"/>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5922235" y="3815141"/>
            <a:ext cx="516488" cy="369332"/>
          </a:xfrm>
          <a:prstGeom prst="rect">
            <a:avLst/>
          </a:prstGeom>
          <a:noFill/>
        </p:spPr>
        <p:txBody>
          <a:bodyPr wrap="none" rtlCol="0">
            <a:spAutoFit/>
          </a:bodyPr>
          <a:lstStyle/>
          <a:p>
            <a:r>
              <a:rPr lang="en-US" sz="900" dirty="0" smtClean="0">
                <a:solidFill>
                  <a:schemeClr val="bg1"/>
                </a:solidFill>
              </a:rPr>
              <a:t>PRICE</a:t>
            </a:r>
          </a:p>
          <a:p>
            <a:r>
              <a:rPr lang="en-US" sz="900" dirty="0" smtClean="0">
                <a:solidFill>
                  <a:schemeClr val="bg1"/>
                </a:solidFill>
              </a:rPr>
              <a:t>VT</a:t>
            </a:r>
            <a:endParaRPr lang="en-US" sz="1050" dirty="0">
              <a:solidFill>
                <a:schemeClr val="bg1"/>
              </a:solidFill>
            </a:endParaRPr>
          </a:p>
        </p:txBody>
      </p:sp>
      <p:sp>
        <p:nvSpPr>
          <p:cNvPr id="16" name="TextBox 15"/>
          <p:cNvSpPr txBox="1"/>
          <p:nvPr/>
        </p:nvSpPr>
        <p:spPr>
          <a:xfrm>
            <a:off x="8727556" y="6352203"/>
            <a:ext cx="710452" cy="392415"/>
          </a:xfrm>
          <a:prstGeom prst="rect">
            <a:avLst/>
          </a:prstGeom>
          <a:noFill/>
        </p:spPr>
        <p:txBody>
          <a:bodyPr wrap="none" rtlCol="0">
            <a:spAutoFit/>
          </a:bodyPr>
          <a:lstStyle/>
          <a:p>
            <a:pPr algn="ctr"/>
            <a:r>
              <a:rPr lang="en-US" sz="900" dirty="0" smtClean="0">
                <a:solidFill>
                  <a:schemeClr val="bg1"/>
                </a:solidFill>
              </a:rPr>
              <a:t>Quantity</a:t>
            </a:r>
          </a:p>
          <a:p>
            <a:pPr algn="ctr"/>
            <a:r>
              <a:rPr lang="en-US" sz="1050" dirty="0" smtClean="0">
                <a:solidFill>
                  <a:schemeClr val="bg1"/>
                </a:solidFill>
              </a:rPr>
              <a:t>K. Shells</a:t>
            </a:r>
            <a:endParaRPr lang="en-US" sz="1050" dirty="0">
              <a:solidFill>
                <a:schemeClr val="bg1"/>
              </a:solidFill>
            </a:endParaRPr>
          </a:p>
        </p:txBody>
      </p:sp>
      <p:sp>
        <p:nvSpPr>
          <p:cNvPr id="3" name="Subtitle 2"/>
          <p:cNvSpPr>
            <a:spLocks noGrp="1"/>
          </p:cNvSpPr>
          <p:nvPr>
            <p:ph type="subTitle" idx="1"/>
          </p:nvPr>
        </p:nvSpPr>
        <p:spPr>
          <a:xfrm>
            <a:off x="1051560" y="3428186"/>
            <a:ext cx="7891272" cy="1069848"/>
          </a:xfrm>
        </p:spPr>
        <p:txBody>
          <a:bodyPr/>
          <a:lstStyle/>
          <a:p>
            <a:r>
              <a:rPr lang="en-US" dirty="0" smtClean="0"/>
              <a:t>Producer decision </a:t>
            </a:r>
          </a:p>
          <a:p>
            <a:r>
              <a:rPr lang="en-US" dirty="0" smtClean="0"/>
              <a:t>(</a:t>
            </a:r>
            <a:r>
              <a:rPr lang="en-US" dirty="0" smtClean="0">
                <a:solidFill>
                  <a:srgbClr val="00B0F0"/>
                </a:solidFill>
              </a:rPr>
              <a:t>increase </a:t>
            </a:r>
            <a:r>
              <a:rPr lang="en-US" dirty="0">
                <a:solidFill>
                  <a:srgbClr val="00B0F0"/>
                </a:solidFill>
              </a:rPr>
              <a:t>in </a:t>
            </a:r>
            <a:r>
              <a:rPr lang="en-US" dirty="0" smtClean="0">
                <a:solidFill>
                  <a:srgbClr val="00B0F0"/>
                </a:solidFill>
              </a:rPr>
              <a:t>supply</a:t>
            </a:r>
            <a:r>
              <a:rPr lang="en-US" dirty="0" smtClean="0"/>
              <a:t>)</a:t>
            </a:r>
            <a:r>
              <a:rPr lang="en-US" dirty="0" smtClean="0">
                <a:solidFill>
                  <a:srgbClr val="00B0F0"/>
                </a:solidFill>
              </a:rPr>
              <a:t> </a:t>
            </a:r>
            <a:endParaRPr lang="en-US" dirty="0"/>
          </a:p>
        </p:txBody>
      </p:sp>
    </p:spTree>
    <p:extLst>
      <p:ext uri="{BB962C8B-B14F-4D97-AF65-F5344CB8AC3E}">
        <p14:creationId xmlns:p14="http://schemas.microsoft.com/office/powerpoint/2010/main" val="44216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circle(in)">
                                      <p:cBhvr>
                                        <p:cTn id="12" dur="20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53" presetClass="entr" presetSubtype="16"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p:cTn id="17" dur="500" fill="hold"/>
                                        <p:tgtEl>
                                          <p:spTgt spid="6"/>
                                        </p:tgtEl>
                                        <p:attrNameLst>
                                          <p:attrName>ppt_w</p:attrName>
                                        </p:attrNameLst>
                                      </p:cBhvr>
                                      <p:tavLst>
                                        <p:tav tm="0">
                                          <p:val>
                                            <p:fltVal val="0"/>
                                          </p:val>
                                        </p:tav>
                                        <p:tav tm="100000">
                                          <p:val>
                                            <p:strVal val="#ppt_w"/>
                                          </p:val>
                                        </p:tav>
                                      </p:tavLst>
                                    </p:anim>
                                    <p:anim calcmode="lin" valueType="num">
                                      <p:cBhvr>
                                        <p:cTn id="18" dur="500" fill="hold"/>
                                        <p:tgtEl>
                                          <p:spTgt spid="6"/>
                                        </p:tgtEl>
                                        <p:attrNameLst>
                                          <p:attrName>ppt_h</p:attrName>
                                        </p:attrNameLst>
                                      </p:cBhvr>
                                      <p:tavLst>
                                        <p:tav tm="0">
                                          <p:val>
                                            <p:fltVal val="0"/>
                                          </p:val>
                                        </p:tav>
                                        <p:tav tm="100000">
                                          <p:val>
                                            <p:strVal val="#ppt_h"/>
                                          </p:val>
                                        </p:tav>
                                      </p:tavLst>
                                    </p:anim>
                                    <p:animEffect transition="in" filter="fade">
                                      <p:cBhvr>
                                        <p:cTn id="1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1" grpId="0" animBg="1"/>
      <p:bldGraphic spid="6" grpId="0">
        <p:bldAsOne/>
      </p:bldGraphic>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51560" y="1091563"/>
            <a:ext cx="9966960" cy="3035808"/>
          </a:xfrm>
        </p:spPr>
        <p:txBody>
          <a:bodyPr/>
          <a:lstStyle/>
          <a:p>
            <a:r>
              <a:rPr lang="en-US" sz="8000" dirty="0" smtClean="0"/>
              <a:t>Effects of non-price change on supply curve</a:t>
            </a:r>
            <a:endParaRPr lang="en-US" sz="8000" dirty="0"/>
          </a:p>
        </p:txBody>
      </p:sp>
      <p:sp>
        <p:nvSpPr>
          <p:cNvPr id="11" name="Rectangle 7"/>
          <p:cNvSpPr>
            <a:spLocks noChangeArrowheads="1"/>
          </p:cNvSpPr>
          <p:nvPr/>
        </p:nvSpPr>
        <p:spPr bwMode="auto">
          <a:xfrm>
            <a:off x="888068" y="4280112"/>
            <a:ext cx="8354990" cy="2554545"/>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en-US" sz="1600" dirty="0" smtClean="0"/>
              <a:t>Changes occurred to one of the DETERMANTS of </a:t>
            </a:r>
          </a:p>
          <a:p>
            <a:r>
              <a:rPr lang="en-US" sz="1600" dirty="0" smtClean="0"/>
              <a:t>Supply that caused a SHIFT to the LEFT of </a:t>
            </a:r>
          </a:p>
          <a:p>
            <a:r>
              <a:rPr lang="en-US" sz="1600" dirty="0" smtClean="0"/>
              <a:t>Supply curve to illustrate a DECREASE. </a:t>
            </a:r>
          </a:p>
          <a:p>
            <a:r>
              <a:rPr lang="en-US" sz="1600" dirty="0" smtClean="0"/>
              <a:t>For example:</a:t>
            </a:r>
          </a:p>
          <a:p>
            <a:pPr marL="342900" indent="-342900">
              <a:buFont typeface="+mj-lt"/>
              <a:buAutoNum type="arabicPeriod"/>
            </a:pPr>
            <a:r>
              <a:rPr lang="en-US" sz="1600" dirty="0" smtClean="0"/>
              <a:t>Cost </a:t>
            </a:r>
            <a:r>
              <a:rPr lang="en-US" sz="1600" dirty="0"/>
              <a:t>of </a:t>
            </a:r>
            <a:r>
              <a:rPr lang="en-US" sz="1600" dirty="0" smtClean="0"/>
              <a:t>Production increase</a:t>
            </a:r>
            <a:endParaRPr lang="en-US" sz="1600" dirty="0"/>
          </a:p>
          <a:p>
            <a:pPr marL="342900" indent="-342900">
              <a:buFont typeface="+mj-lt"/>
              <a:buAutoNum type="arabicPeriod"/>
            </a:pPr>
            <a:r>
              <a:rPr lang="en-US" sz="1600" dirty="0"/>
              <a:t>Natural </a:t>
            </a:r>
            <a:r>
              <a:rPr lang="en-US" sz="1600" dirty="0" smtClean="0"/>
              <a:t>Conditions unfavorable</a:t>
            </a:r>
            <a:endParaRPr lang="en-US" sz="1600" dirty="0"/>
          </a:p>
          <a:p>
            <a:pPr marL="342900" indent="-342900">
              <a:buFont typeface="+mj-lt"/>
              <a:buAutoNum type="arabicPeriod"/>
            </a:pPr>
            <a:r>
              <a:rPr lang="en-US" sz="1600" dirty="0" smtClean="0"/>
              <a:t>Technology decrease</a:t>
            </a:r>
            <a:endParaRPr lang="en-US" sz="1600" dirty="0"/>
          </a:p>
          <a:p>
            <a:pPr marL="342900" indent="-342900">
              <a:buFont typeface="+mj-lt"/>
              <a:buAutoNum type="arabicPeriod"/>
            </a:pPr>
            <a:r>
              <a:rPr lang="en-US" sz="1600" dirty="0"/>
              <a:t>Transport </a:t>
            </a:r>
            <a:r>
              <a:rPr lang="en-US" sz="1600" dirty="0" smtClean="0"/>
              <a:t>Conditions bad</a:t>
            </a:r>
            <a:endParaRPr lang="en-US" sz="1600" dirty="0"/>
          </a:p>
          <a:p>
            <a:pPr marL="342900" indent="-342900">
              <a:buFont typeface="+mj-lt"/>
              <a:buAutoNum type="arabicPeriod"/>
            </a:pPr>
            <a:r>
              <a:rPr lang="en-US" sz="1600" dirty="0"/>
              <a:t>Government's </a:t>
            </a:r>
            <a:r>
              <a:rPr lang="en-US" sz="1600" dirty="0" smtClean="0"/>
              <a:t>Policies (tax increase)</a:t>
            </a:r>
            <a:endParaRPr lang="en-US" sz="1600" dirty="0"/>
          </a:p>
          <a:p>
            <a:r>
              <a:rPr lang="en-US" sz="1600" dirty="0" smtClean="0"/>
              <a:t>  </a:t>
            </a:r>
            <a:endParaRPr lang="en-US" sz="1600" dirty="0"/>
          </a:p>
        </p:txBody>
      </p:sp>
      <p:graphicFrame>
        <p:nvGraphicFramePr>
          <p:cNvPr id="6" name="Chart 5"/>
          <p:cNvGraphicFramePr>
            <a:graphicFrameLocks/>
          </p:cNvGraphicFramePr>
          <p:nvPr>
            <p:extLst>
              <p:ext uri="{D42A27DB-BD31-4B8C-83A1-F6EECF244321}">
                <p14:modId xmlns:p14="http://schemas.microsoft.com/office/powerpoint/2010/main" val="1731772357"/>
              </p:ext>
            </p:extLst>
          </p:nvPr>
        </p:nvGraphicFramePr>
        <p:xfrm>
          <a:off x="5764306" y="3522007"/>
          <a:ext cx="3845859" cy="3165663"/>
        </p:xfrm>
        <a:graphic>
          <a:graphicData uri="http://schemas.openxmlformats.org/drawingml/2006/chart">
            <c:chart xmlns:c="http://schemas.openxmlformats.org/drawingml/2006/chart" xmlns:r="http://schemas.openxmlformats.org/officeDocument/2006/relationships" r:id="rId2"/>
          </a:graphicData>
        </a:graphic>
      </p:graphicFrame>
      <p:cxnSp>
        <p:nvCxnSpPr>
          <p:cNvPr id="5" name="Straight Arrow Connector 4"/>
          <p:cNvCxnSpPr/>
          <p:nvPr/>
        </p:nvCxnSpPr>
        <p:spPr>
          <a:xfrm flipH="1">
            <a:off x="7024643" y="4913341"/>
            <a:ext cx="572568" cy="5743"/>
          </a:xfrm>
          <a:prstGeom prst="straightConnector1">
            <a:avLst/>
          </a:prstGeom>
          <a:ln>
            <a:solidFill>
              <a:srgbClr val="00B0F0"/>
            </a:solidFill>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H="1">
            <a:off x="6462491" y="5367051"/>
            <a:ext cx="562152" cy="0"/>
          </a:xfrm>
          <a:prstGeom prst="straightConnector1">
            <a:avLst/>
          </a:prstGeom>
          <a:ln>
            <a:solidFill>
              <a:srgbClr val="00B0F0"/>
            </a:solidFill>
            <a:tailEnd type="triangle"/>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5922235" y="3815141"/>
            <a:ext cx="516488" cy="369332"/>
          </a:xfrm>
          <a:prstGeom prst="rect">
            <a:avLst/>
          </a:prstGeom>
          <a:noFill/>
        </p:spPr>
        <p:txBody>
          <a:bodyPr wrap="none" rtlCol="0">
            <a:spAutoFit/>
          </a:bodyPr>
          <a:lstStyle/>
          <a:p>
            <a:r>
              <a:rPr lang="en-US" sz="900" dirty="0" smtClean="0">
                <a:solidFill>
                  <a:schemeClr val="bg1"/>
                </a:solidFill>
              </a:rPr>
              <a:t>PRICE</a:t>
            </a:r>
          </a:p>
          <a:p>
            <a:r>
              <a:rPr lang="en-US" sz="900" dirty="0" smtClean="0">
                <a:solidFill>
                  <a:schemeClr val="bg1"/>
                </a:solidFill>
              </a:rPr>
              <a:t>VT</a:t>
            </a:r>
            <a:endParaRPr lang="en-US" sz="1050" dirty="0">
              <a:solidFill>
                <a:schemeClr val="bg1"/>
              </a:solidFill>
            </a:endParaRPr>
          </a:p>
        </p:txBody>
      </p:sp>
      <p:sp>
        <p:nvSpPr>
          <p:cNvPr id="16" name="TextBox 15"/>
          <p:cNvSpPr txBox="1"/>
          <p:nvPr/>
        </p:nvSpPr>
        <p:spPr>
          <a:xfrm>
            <a:off x="8727556" y="6352203"/>
            <a:ext cx="710452" cy="392415"/>
          </a:xfrm>
          <a:prstGeom prst="rect">
            <a:avLst/>
          </a:prstGeom>
          <a:noFill/>
        </p:spPr>
        <p:txBody>
          <a:bodyPr wrap="none" rtlCol="0">
            <a:spAutoFit/>
          </a:bodyPr>
          <a:lstStyle/>
          <a:p>
            <a:pPr algn="ctr"/>
            <a:r>
              <a:rPr lang="en-US" sz="900" dirty="0" smtClean="0">
                <a:solidFill>
                  <a:schemeClr val="bg1"/>
                </a:solidFill>
              </a:rPr>
              <a:t>Quantity</a:t>
            </a:r>
          </a:p>
          <a:p>
            <a:pPr algn="ctr"/>
            <a:r>
              <a:rPr lang="en-US" sz="1050" dirty="0" smtClean="0">
                <a:solidFill>
                  <a:schemeClr val="bg1"/>
                </a:solidFill>
              </a:rPr>
              <a:t>K. Shells</a:t>
            </a:r>
            <a:endParaRPr lang="en-US" sz="1050" dirty="0">
              <a:solidFill>
                <a:schemeClr val="bg1"/>
              </a:solidFill>
            </a:endParaRPr>
          </a:p>
        </p:txBody>
      </p:sp>
      <p:sp>
        <p:nvSpPr>
          <p:cNvPr id="3" name="Subtitle 2"/>
          <p:cNvSpPr>
            <a:spLocks noGrp="1"/>
          </p:cNvSpPr>
          <p:nvPr>
            <p:ph type="subTitle" idx="1"/>
          </p:nvPr>
        </p:nvSpPr>
        <p:spPr>
          <a:xfrm>
            <a:off x="1051560" y="3428186"/>
            <a:ext cx="7891272" cy="1069848"/>
          </a:xfrm>
        </p:spPr>
        <p:txBody>
          <a:bodyPr/>
          <a:lstStyle/>
          <a:p>
            <a:r>
              <a:rPr lang="en-US" dirty="0" smtClean="0"/>
              <a:t>Producer decision </a:t>
            </a:r>
          </a:p>
          <a:p>
            <a:r>
              <a:rPr lang="en-US" dirty="0" smtClean="0"/>
              <a:t>(</a:t>
            </a:r>
            <a:r>
              <a:rPr lang="en-US" dirty="0" smtClean="0">
                <a:solidFill>
                  <a:srgbClr val="00B0F0"/>
                </a:solidFill>
              </a:rPr>
              <a:t>decrease </a:t>
            </a:r>
            <a:r>
              <a:rPr lang="en-US" dirty="0">
                <a:solidFill>
                  <a:srgbClr val="00B0F0"/>
                </a:solidFill>
              </a:rPr>
              <a:t>in </a:t>
            </a:r>
            <a:r>
              <a:rPr lang="en-US" dirty="0" smtClean="0">
                <a:solidFill>
                  <a:srgbClr val="00B0F0"/>
                </a:solidFill>
              </a:rPr>
              <a:t>supply</a:t>
            </a:r>
            <a:r>
              <a:rPr lang="en-US" dirty="0" smtClean="0"/>
              <a:t>)</a:t>
            </a:r>
            <a:r>
              <a:rPr lang="en-US" dirty="0" smtClean="0">
                <a:solidFill>
                  <a:srgbClr val="00B0F0"/>
                </a:solidFill>
              </a:rPr>
              <a:t> </a:t>
            </a:r>
            <a:endParaRPr lang="en-US" dirty="0"/>
          </a:p>
        </p:txBody>
      </p:sp>
    </p:spTree>
    <p:extLst>
      <p:ext uri="{BB962C8B-B14F-4D97-AF65-F5344CB8AC3E}">
        <p14:creationId xmlns:p14="http://schemas.microsoft.com/office/powerpoint/2010/main" val="6206737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circle(in)">
                                      <p:cBhvr>
                                        <p:cTn id="12" dur="20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53" presetClass="entr" presetSubtype="16"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p:cTn id="17" dur="500" fill="hold"/>
                                        <p:tgtEl>
                                          <p:spTgt spid="6"/>
                                        </p:tgtEl>
                                        <p:attrNameLst>
                                          <p:attrName>ppt_w</p:attrName>
                                        </p:attrNameLst>
                                      </p:cBhvr>
                                      <p:tavLst>
                                        <p:tav tm="0">
                                          <p:val>
                                            <p:fltVal val="0"/>
                                          </p:val>
                                        </p:tav>
                                        <p:tav tm="100000">
                                          <p:val>
                                            <p:strVal val="#ppt_w"/>
                                          </p:val>
                                        </p:tav>
                                      </p:tavLst>
                                    </p:anim>
                                    <p:anim calcmode="lin" valueType="num">
                                      <p:cBhvr>
                                        <p:cTn id="18" dur="500" fill="hold"/>
                                        <p:tgtEl>
                                          <p:spTgt spid="6"/>
                                        </p:tgtEl>
                                        <p:attrNameLst>
                                          <p:attrName>ppt_h</p:attrName>
                                        </p:attrNameLst>
                                      </p:cBhvr>
                                      <p:tavLst>
                                        <p:tav tm="0">
                                          <p:val>
                                            <p:fltVal val="0"/>
                                          </p:val>
                                        </p:tav>
                                        <p:tav tm="100000">
                                          <p:val>
                                            <p:strVal val="#ppt_h"/>
                                          </p:val>
                                        </p:tav>
                                      </p:tavLst>
                                    </p:anim>
                                    <p:animEffect transition="in" filter="fade">
                                      <p:cBhvr>
                                        <p:cTn id="1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1" grpId="0" animBg="1"/>
      <p:bldGraphic spid="6"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Law of Supply</a:t>
            </a:r>
            <a:endParaRPr lang="en-US" dirty="0"/>
          </a:p>
        </p:txBody>
      </p:sp>
      <p:sp>
        <p:nvSpPr>
          <p:cNvPr id="3" name="Subtitle 2"/>
          <p:cNvSpPr>
            <a:spLocks noGrp="1"/>
          </p:cNvSpPr>
          <p:nvPr>
            <p:ph type="subTitle" idx="1"/>
          </p:nvPr>
        </p:nvSpPr>
        <p:spPr/>
        <p:txBody>
          <a:bodyPr/>
          <a:lstStyle/>
          <a:p>
            <a:r>
              <a:rPr lang="en-US" dirty="0" smtClean="0"/>
              <a:t>Producer decision</a:t>
            </a:r>
            <a:endParaRPr lang="en-US" dirty="0"/>
          </a:p>
        </p:txBody>
      </p:sp>
      <p:sp>
        <p:nvSpPr>
          <p:cNvPr id="4" name="TextBox 3"/>
          <p:cNvSpPr txBox="1"/>
          <p:nvPr/>
        </p:nvSpPr>
        <p:spPr>
          <a:xfrm>
            <a:off x="833381" y="4824461"/>
            <a:ext cx="7859716" cy="1754326"/>
          </a:xfrm>
          <a:prstGeom prst="rect">
            <a:avLst/>
          </a:prstGeom>
          <a:noFill/>
        </p:spPr>
        <p:txBody>
          <a:bodyPr wrap="none" rtlCol="0">
            <a:spAutoFit/>
          </a:bodyPr>
          <a:lstStyle/>
          <a:p>
            <a:r>
              <a:rPr lang="en-US" dirty="0" smtClean="0"/>
              <a:t>Law of supply states that, keeping other factors constant, </a:t>
            </a:r>
          </a:p>
          <a:p>
            <a:r>
              <a:rPr lang="en-US" dirty="0" smtClean="0"/>
              <a:t>an increase in price results in an increase in quantity supplied. </a:t>
            </a:r>
          </a:p>
          <a:p>
            <a:r>
              <a:rPr lang="en-US" dirty="0" smtClean="0"/>
              <a:t>In other words, there is a direct relationship between price and quantity: </a:t>
            </a:r>
          </a:p>
          <a:p>
            <a:r>
              <a:rPr lang="en-US" dirty="0" smtClean="0"/>
              <a:t>quantities respond in the same direction as price changes. </a:t>
            </a:r>
          </a:p>
          <a:p>
            <a:endParaRPr lang="en-US" dirty="0"/>
          </a:p>
          <a:p>
            <a:r>
              <a:rPr lang="en-US" dirty="0" smtClean="0"/>
              <a:t>Wikipedia</a:t>
            </a:r>
            <a:endParaRPr lang="en-US" dirty="0"/>
          </a:p>
        </p:txBody>
      </p:sp>
    </p:spTree>
    <p:extLst>
      <p:ext uri="{BB962C8B-B14F-4D97-AF65-F5344CB8AC3E}">
        <p14:creationId xmlns:p14="http://schemas.microsoft.com/office/powerpoint/2010/main" val="31532166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51560" y="1091563"/>
            <a:ext cx="9966960" cy="3035808"/>
          </a:xfrm>
        </p:spPr>
        <p:txBody>
          <a:bodyPr/>
          <a:lstStyle/>
          <a:p>
            <a:r>
              <a:rPr lang="en-US" sz="8000" dirty="0" smtClean="0"/>
              <a:t>Movement along and shift supply curve</a:t>
            </a:r>
            <a:endParaRPr lang="en-US" sz="8000" dirty="0"/>
          </a:p>
        </p:txBody>
      </p:sp>
      <p:sp>
        <p:nvSpPr>
          <p:cNvPr id="11" name="Rectangle 7"/>
          <p:cNvSpPr>
            <a:spLocks noChangeArrowheads="1"/>
          </p:cNvSpPr>
          <p:nvPr/>
        </p:nvSpPr>
        <p:spPr bwMode="auto">
          <a:xfrm>
            <a:off x="888068" y="4594760"/>
            <a:ext cx="8354990" cy="2031325"/>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en-US" u="sng" dirty="0" smtClean="0"/>
              <a:t>Movement</a:t>
            </a:r>
            <a:r>
              <a:rPr lang="en-US" dirty="0" smtClean="0"/>
              <a:t> along (up or down) the supply curve is caused by a </a:t>
            </a:r>
            <a:r>
              <a:rPr lang="en-US" u="sng" dirty="0" smtClean="0"/>
              <a:t>price change </a:t>
            </a:r>
            <a:r>
              <a:rPr lang="en-US" dirty="0" smtClean="0"/>
              <a:t>in the good or service provided by producer. A </a:t>
            </a:r>
            <a:r>
              <a:rPr lang="en-US" u="sng" dirty="0" smtClean="0"/>
              <a:t>shift</a:t>
            </a:r>
            <a:r>
              <a:rPr lang="en-US" dirty="0" smtClean="0"/>
              <a:t> (to the right or left) of the supply curve is caused by a change in the </a:t>
            </a:r>
            <a:r>
              <a:rPr lang="en-US" u="sng" dirty="0" smtClean="0"/>
              <a:t>determinants</a:t>
            </a:r>
            <a:r>
              <a:rPr lang="en-US" dirty="0" smtClean="0"/>
              <a:t> of supply such as </a:t>
            </a:r>
            <a:r>
              <a:rPr lang="en-US" dirty="0"/>
              <a:t>Cost of </a:t>
            </a:r>
            <a:r>
              <a:rPr lang="en-US" dirty="0" smtClean="0"/>
              <a:t>Production, Natural Conditions, Technology, Transport Conditions, Government's Policies and Producer’s personal preference. </a:t>
            </a:r>
            <a:endParaRPr lang="en-US" dirty="0"/>
          </a:p>
          <a:p>
            <a:r>
              <a:rPr lang="en-US" dirty="0" smtClean="0"/>
              <a:t> </a:t>
            </a:r>
            <a:endParaRPr lang="en-US" dirty="0"/>
          </a:p>
          <a:p>
            <a:r>
              <a:rPr lang="en-US" dirty="0" smtClean="0"/>
              <a:t>  </a:t>
            </a:r>
            <a:endParaRPr lang="en-US" dirty="0"/>
          </a:p>
        </p:txBody>
      </p:sp>
      <p:sp>
        <p:nvSpPr>
          <p:cNvPr id="15" name="TextBox 14"/>
          <p:cNvSpPr txBox="1"/>
          <p:nvPr/>
        </p:nvSpPr>
        <p:spPr>
          <a:xfrm>
            <a:off x="5922235" y="3815141"/>
            <a:ext cx="516488" cy="369332"/>
          </a:xfrm>
          <a:prstGeom prst="rect">
            <a:avLst/>
          </a:prstGeom>
          <a:noFill/>
        </p:spPr>
        <p:txBody>
          <a:bodyPr wrap="none" rtlCol="0">
            <a:spAutoFit/>
          </a:bodyPr>
          <a:lstStyle/>
          <a:p>
            <a:r>
              <a:rPr lang="en-US" sz="900" dirty="0" smtClean="0">
                <a:solidFill>
                  <a:schemeClr val="bg1"/>
                </a:solidFill>
              </a:rPr>
              <a:t>PRICE</a:t>
            </a:r>
          </a:p>
          <a:p>
            <a:r>
              <a:rPr lang="en-US" sz="900" dirty="0" smtClean="0">
                <a:solidFill>
                  <a:schemeClr val="bg1"/>
                </a:solidFill>
              </a:rPr>
              <a:t>VT</a:t>
            </a:r>
            <a:endParaRPr lang="en-US" sz="1050" dirty="0">
              <a:solidFill>
                <a:schemeClr val="bg1"/>
              </a:solidFill>
            </a:endParaRPr>
          </a:p>
        </p:txBody>
      </p:sp>
      <p:sp>
        <p:nvSpPr>
          <p:cNvPr id="16" name="TextBox 15"/>
          <p:cNvSpPr txBox="1"/>
          <p:nvPr/>
        </p:nvSpPr>
        <p:spPr>
          <a:xfrm>
            <a:off x="8727556" y="6352203"/>
            <a:ext cx="710452" cy="392415"/>
          </a:xfrm>
          <a:prstGeom prst="rect">
            <a:avLst/>
          </a:prstGeom>
          <a:noFill/>
        </p:spPr>
        <p:txBody>
          <a:bodyPr wrap="none" rtlCol="0">
            <a:spAutoFit/>
          </a:bodyPr>
          <a:lstStyle/>
          <a:p>
            <a:pPr algn="ctr"/>
            <a:r>
              <a:rPr lang="en-US" sz="900" dirty="0" smtClean="0">
                <a:solidFill>
                  <a:schemeClr val="bg1"/>
                </a:solidFill>
              </a:rPr>
              <a:t>Quantity</a:t>
            </a:r>
          </a:p>
          <a:p>
            <a:pPr algn="ctr"/>
            <a:r>
              <a:rPr lang="en-US" sz="1050" dirty="0" smtClean="0">
                <a:solidFill>
                  <a:schemeClr val="bg1"/>
                </a:solidFill>
              </a:rPr>
              <a:t>K. Shells</a:t>
            </a:r>
            <a:endParaRPr lang="en-US" sz="1050" dirty="0">
              <a:solidFill>
                <a:schemeClr val="bg1"/>
              </a:solidFill>
            </a:endParaRPr>
          </a:p>
        </p:txBody>
      </p:sp>
      <p:sp>
        <p:nvSpPr>
          <p:cNvPr id="3" name="Subtitle 2"/>
          <p:cNvSpPr>
            <a:spLocks noGrp="1"/>
          </p:cNvSpPr>
          <p:nvPr>
            <p:ph type="subTitle" idx="1"/>
          </p:nvPr>
        </p:nvSpPr>
        <p:spPr>
          <a:xfrm>
            <a:off x="888068" y="4280112"/>
            <a:ext cx="7891272" cy="371750"/>
          </a:xfrm>
        </p:spPr>
        <p:txBody>
          <a:bodyPr>
            <a:normAutofit lnSpcReduction="10000"/>
          </a:bodyPr>
          <a:lstStyle/>
          <a:p>
            <a:r>
              <a:rPr lang="en-US" dirty="0" smtClean="0"/>
              <a:t>Producer decision </a:t>
            </a:r>
            <a:r>
              <a:rPr lang="en-US" dirty="0" smtClean="0">
                <a:solidFill>
                  <a:srgbClr val="00B0F0"/>
                </a:solidFill>
              </a:rPr>
              <a:t> </a:t>
            </a:r>
            <a:endParaRPr lang="en-US" dirty="0"/>
          </a:p>
        </p:txBody>
      </p:sp>
      <p:sp>
        <p:nvSpPr>
          <p:cNvPr id="4" name="TextBox 3"/>
          <p:cNvSpPr txBox="1"/>
          <p:nvPr/>
        </p:nvSpPr>
        <p:spPr>
          <a:xfrm>
            <a:off x="5922235" y="5864338"/>
            <a:ext cx="5166222" cy="369332"/>
          </a:xfrm>
          <a:prstGeom prst="rect">
            <a:avLst/>
          </a:prstGeom>
          <a:noFill/>
        </p:spPr>
        <p:txBody>
          <a:bodyPr wrap="none" rtlCol="0">
            <a:spAutoFit/>
          </a:bodyPr>
          <a:lstStyle/>
          <a:p>
            <a:r>
              <a:rPr lang="en-US" i="1" dirty="0" smtClean="0">
                <a:solidFill>
                  <a:srgbClr val="FFC000"/>
                </a:solidFill>
              </a:rPr>
              <a:t>On the graph, see point and direction of arrows</a:t>
            </a:r>
            <a:endParaRPr lang="en-US" i="1" dirty="0">
              <a:solidFill>
                <a:srgbClr val="FFC000"/>
              </a:solidFill>
            </a:endParaRPr>
          </a:p>
        </p:txBody>
      </p:sp>
    </p:spTree>
    <p:extLst>
      <p:ext uri="{BB962C8B-B14F-4D97-AF65-F5344CB8AC3E}">
        <p14:creationId xmlns:p14="http://schemas.microsoft.com/office/powerpoint/2010/main" val="16749322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circle(in)">
                                      <p:cBhvr>
                                        <p:cTn id="12" dur="20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mph" presetSubtype="0" fill="hold" grpId="0" nodeType="clickEffect">
                                  <p:stCondLst>
                                    <p:cond delay="0"/>
                                  </p:stCondLst>
                                  <p:childTnLst>
                                    <p:animScale>
                                      <p:cBhvr>
                                        <p:cTn id="16" dur="2000" fill="hold"/>
                                        <p:tgtEl>
                                          <p:spTgt spid="4"/>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1" grpId="0" animBg="1"/>
      <p:bldP spid="4"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51560" y="1091563"/>
            <a:ext cx="9966960" cy="3035808"/>
          </a:xfrm>
        </p:spPr>
        <p:txBody>
          <a:bodyPr/>
          <a:lstStyle/>
          <a:p>
            <a:r>
              <a:rPr lang="en-US" sz="8000" dirty="0" smtClean="0"/>
              <a:t>Production/productivity</a:t>
            </a:r>
            <a:endParaRPr lang="en-US" sz="8000" dirty="0"/>
          </a:p>
        </p:txBody>
      </p:sp>
      <p:sp>
        <p:nvSpPr>
          <p:cNvPr id="11" name="Rectangle 7"/>
          <p:cNvSpPr>
            <a:spLocks noChangeArrowheads="1"/>
          </p:cNvSpPr>
          <p:nvPr/>
        </p:nvSpPr>
        <p:spPr bwMode="auto">
          <a:xfrm>
            <a:off x="888068" y="4594760"/>
            <a:ext cx="8354990" cy="646331"/>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en-US" b="1" dirty="0" smtClean="0"/>
              <a:t>Production</a:t>
            </a:r>
            <a:r>
              <a:rPr lang="en-US" dirty="0"/>
              <a:t> is the process of creating, growing, </a:t>
            </a:r>
            <a:r>
              <a:rPr lang="en-US" b="1" dirty="0"/>
              <a:t>manufacturing</a:t>
            </a:r>
            <a:r>
              <a:rPr lang="en-US" dirty="0"/>
              <a:t>, or improving goods and services. It also refers to the quantity produced</a:t>
            </a:r>
          </a:p>
        </p:txBody>
      </p:sp>
      <p:sp>
        <p:nvSpPr>
          <p:cNvPr id="15" name="TextBox 14"/>
          <p:cNvSpPr txBox="1"/>
          <p:nvPr/>
        </p:nvSpPr>
        <p:spPr>
          <a:xfrm>
            <a:off x="5922235" y="3815141"/>
            <a:ext cx="516488" cy="369332"/>
          </a:xfrm>
          <a:prstGeom prst="rect">
            <a:avLst/>
          </a:prstGeom>
          <a:noFill/>
        </p:spPr>
        <p:txBody>
          <a:bodyPr wrap="none" rtlCol="0">
            <a:spAutoFit/>
          </a:bodyPr>
          <a:lstStyle/>
          <a:p>
            <a:r>
              <a:rPr lang="en-US" sz="900" dirty="0" smtClean="0">
                <a:solidFill>
                  <a:schemeClr val="bg1"/>
                </a:solidFill>
              </a:rPr>
              <a:t>PRICE</a:t>
            </a:r>
          </a:p>
          <a:p>
            <a:r>
              <a:rPr lang="en-US" sz="900" dirty="0" smtClean="0">
                <a:solidFill>
                  <a:schemeClr val="bg1"/>
                </a:solidFill>
              </a:rPr>
              <a:t>VT</a:t>
            </a:r>
            <a:endParaRPr lang="en-US" sz="1050" dirty="0">
              <a:solidFill>
                <a:schemeClr val="bg1"/>
              </a:solidFill>
            </a:endParaRPr>
          </a:p>
        </p:txBody>
      </p:sp>
      <p:sp>
        <p:nvSpPr>
          <p:cNvPr id="16" name="TextBox 15"/>
          <p:cNvSpPr txBox="1"/>
          <p:nvPr/>
        </p:nvSpPr>
        <p:spPr>
          <a:xfrm>
            <a:off x="8727556" y="6352203"/>
            <a:ext cx="710452" cy="392415"/>
          </a:xfrm>
          <a:prstGeom prst="rect">
            <a:avLst/>
          </a:prstGeom>
          <a:noFill/>
        </p:spPr>
        <p:txBody>
          <a:bodyPr wrap="none" rtlCol="0">
            <a:spAutoFit/>
          </a:bodyPr>
          <a:lstStyle/>
          <a:p>
            <a:pPr algn="ctr"/>
            <a:r>
              <a:rPr lang="en-US" sz="900" dirty="0" smtClean="0">
                <a:solidFill>
                  <a:schemeClr val="bg1"/>
                </a:solidFill>
              </a:rPr>
              <a:t>Quantity</a:t>
            </a:r>
          </a:p>
          <a:p>
            <a:pPr algn="ctr"/>
            <a:r>
              <a:rPr lang="en-US" sz="1050" dirty="0" smtClean="0">
                <a:solidFill>
                  <a:schemeClr val="bg1"/>
                </a:solidFill>
              </a:rPr>
              <a:t>K. Shells</a:t>
            </a:r>
            <a:endParaRPr lang="en-US" sz="1050" dirty="0">
              <a:solidFill>
                <a:schemeClr val="bg1"/>
              </a:solidFill>
            </a:endParaRPr>
          </a:p>
        </p:txBody>
      </p:sp>
      <p:sp>
        <p:nvSpPr>
          <p:cNvPr id="3" name="Subtitle 2"/>
          <p:cNvSpPr>
            <a:spLocks noGrp="1"/>
          </p:cNvSpPr>
          <p:nvPr>
            <p:ph type="subTitle" idx="1"/>
          </p:nvPr>
        </p:nvSpPr>
        <p:spPr>
          <a:xfrm>
            <a:off x="888068" y="4280112"/>
            <a:ext cx="7891272" cy="371750"/>
          </a:xfrm>
        </p:spPr>
        <p:txBody>
          <a:bodyPr>
            <a:normAutofit lnSpcReduction="10000"/>
          </a:bodyPr>
          <a:lstStyle/>
          <a:p>
            <a:r>
              <a:rPr lang="en-US" dirty="0" smtClean="0"/>
              <a:t>In Producer decision </a:t>
            </a:r>
            <a:r>
              <a:rPr lang="en-US" dirty="0" smtClean="0">
                <a:solidFill>
                  <a:srgbClr val="00B0F0"/>
                </a:solidFill>
              </a:rPr>
              <a:t> </a:t>
            </a:r>
            <a:endParaRPr lang="en-US" dirty="0"/>
          </a:p>
        </p:txBody>
      </p:sp>
      <p:sp>
        <p:nvSpPr>
          <p:cNvPr id="4" name="TextBox 3"/>
          <p:cNvSpPr txBox="1"/>
          <p:nvPr/>
        </p:nvSpPr>
        <p:spPr>
          <a:xfrm>
            <a:off x="5922235" y="5611981"/>
            <a:ext cx="4193007" cy="369332"/>
          </a:xfrm>
          <a:prstGeom prst="rect">
            <a:avLst/>
          </a:prstGeom>
          <a:noFill/>
        </p:spPr>
        <p:txBody>
          <a:bodyPr wrap="none" rtlCol="0">
            <a:spAutoFit/>
          </a:bodyPr>
          <a:lstStyle/>
          <a:p>
            <a:r>
              <a:rPr lang="en-US" i="1" dirty="0" smtClean="0">
                <a:solidFill>
                  <a:srgbClr val="FFC000"/>
                </a:solidFill>
              </a:rPr>
              <a:t>How is the good or service produced?</a:t>
            </a:r>
            <a:endParaRPr lang="en-US" i="1" dirty="0">
              <a:solidFill>
                <a:srgbClr val="FFC000"/>
              </a:solidFill>
            </a:endParaRPr>
          </a:p>
        </p:txBody>
      </p:sp>
      <p:sp>
        <p:nvSpPr>
          <p:cNvPr id="5" name="Rectangle 4"/>
          <p:cNvSpPr/>
          <p:nvPr/>
        </p:nvSpPr>
        <p:spPr>
          <a:xfrm>
            <a:off x="931487" y="596992"/>
            <a:ext cx="9186729" cy="369332"/>
          </a:xfrm>
          <a:prstGeom prst="rect">
            <a:avLst/>
          </a:prstGeom>
        </p:spPr>
        <p:txBody>
          <a:bodyPr wrap="square">
            <a:spAutoFit/>
          </a:bodyPr>
          <a:lstStyle/>
          <a:p>
            <a:r>
              <a:rPr lang="en-US" dirty="0"/>
              <a:t>https://www.greenfacts.org/glossary/pqrs/production-productivity.htm</a:t>
            </a:r>
          </a:p>
        </p:txBody>
      </p:sp>
    </p:spTree>
    <p:extLst>
      <p:ext uri="{BB962C8B-B14F-4D97-AF65-F5344CB8AC3E}">
        <p14:creationId xmlns:p14="http://schemas.microsoft.com/office/powerpoint/2010/main" val="41427943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circle(in)">
                                      <p:cBhvr>
                                        <p:cTn id="12" dur="20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mph" presetSubtype="0" fill="hold" grpId="0" nodeType="clickEffect">
                                  <p:stCondLst>
                                    <p:cond delay="0"/>
                                  </p:stCondLst>
                                  <p:childTnLst>
                                    <p:animScale>
                                      <p:cBhvr>
                                        <p:cTn id="16" dur="2000" fill="hold"/>
                                        <p:tgtEl>
                                          <p:spTgt spid="4"/>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1" grpId="0" animBg="1"/>
      <p:bldP spid="4"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51560" y="1091563"/>
            <a:ext cx="9966960" cy="3035808"/>
          </a:xfrm>
        </p:spPr>
        <p:txBody>
          <a:bodyPr/>
          <a:lstStyle/>
          <a:p>
            <a:r>
              <a:rPr lang="en-US" sz="8000" dirty="0" smtClean="0"/>
              <a:t>Production/productivity</a:t>
            </a:r>
            <a:endParaRPr lang="en-US" sz="8000" dirty="0"/>
          </a:p>
        </p:txBody>
      </p:sp>
      <p:sp>
        <p:nvSpPr>
          <p:cNvPr id="11" name="Rectangle 7"/>
          <p:cNvSpPr>
            <a:spLocks noChangeArrowheads="1"/>
          </p:cNvSpPr>
          <p:nvPr/>
        </p:nvSpPr>
        <p:spPr bwMode="auto">
          <a:xfrm>
            <a:off x="888068" y="4594760"/>
            <a:ext cx="8354990" cy="120032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en-US" dirty="0" smtClean="0"/>
              <a:t>Productivity is a </a:t>
            </a:r>
            <a:r>
              <a:rPr lang="en-US" dirty="0"/>
              <a:t>measure of the efficiency of a person, machine, factory, system, etc., in converting inputs into useful outputs. </a:t>
            </a:r>
            <a:r>
              <a:rPr lang="en-US" b="1" dirty="0"/>
              <a:t>Productivity</a:t>
            </a:r>
            <a:r>
              <a:rPr lang="en-US" dirty="0"/>
              <a:t> is computed by dividing average output per period by the total costs incurred or resources (capital, energy, material, personnel) consumed in that period.</a:t>
            </a:r>
            <a:r>
              <a:rPr lang="en-US" dirty="0" smtClean="0"/>
              <a:t>  </a:t>
            </a:r>
            <a:endParaRPr lang="en-US" dirty="0"/>
          </a:p>
        </p:txBody>
      </p:sp>
      <p:sp>
        <p:nvSpPr>
          <p:cNvPr id="15" name="TextBox 14"/>
          <p:cNvSpPr txBox="1"/>
          <p:nvPr/>
        </p:nvSpPr>
        <p:spPr>
          <a:xfrm>
            <a:off x="5922235" y="3815141"/>
            <a:ext cx="516488" cy="369332"/>
          </a:xfrm>
          <a:prstGeom prst="rect">
            <a:avLst/>
          </a:prstGeom>
          <a:noFill/>
        </p:spPr>
        <p:txBody>
          <a:bodyPr wrap="none" rtlCol="0">
            <a:spAutoFit/>
          </a:bodyPr>
          <a:lstStyle/>
          <a:p>
            <a:r>
              <a:rPr lang="en-US" sz="900" dirty="0" smtClean="0">
                <a:solidFill>
                  <a:schemeClr val="bg1"/>
                </a:solidFill>
              </a:rPr>
              <a:t>PRICE</a:t>
            </a:r>
          </a:p>
          <a:p>
            <a:r>
              <a:rPr lang="en-US" sz="900" dirty="0" smtClean="0">
                <a:solidFill>
                  <a:schemeClr val="bg1"/>
                </a:solidFill>
              </a:rPr>
              <a:t>VT</a:t>
            </a:r>
            <a:endParaRPr lang="en-US" sz="1050" dirty="0">
              <a:solidFill>
                <a:schemeClr val="bg1"/>
              </a:solidFill>
            </a:endParaRPr>
          </a:p>
        </p:txBody>
      </p:sp>
      <p:sp>
        <p:nvSpPr>
          <p:cNvPr id="16" name="TextBox 15"/>
          <p:cNvSpPr txBox="1"/>
          <p:nvPr/>
        </p:nvSpPr>
        <p:spPr>
          <a:xfrm>
            <a:off x="8727556" y="6352203"/>
            <a:ext cx="710452" cy="392415"/>
          </a:xfrm>
          <a:prstGeom prst="rect">
            <a:avLst/>
          </a:prstGeom>
          <a:noFill/>
        </p:spPr>
        <p:txBody>
          <a:bodyPr wrap="none" rtlCol="0">
            <a:spAutoFit/>
          </a:bodyPr>
          <a:lstStyle/>
          <a:p>
            <a:pPr algn="ctr"/>
            <a:r>
              <a:rPr lang="en-US" sz="900" dirty="0" smtClean="0">
                <a:solidFill>
                  <a:schemeClr val="bg1"/>
                </a:solidFill>
              </a:rPr>
              <a:t>Quantity</a:t>
            </a:r>
          </a:p>
          <a:p>
            <a:pPr algn="ctr"/>
            <a:r>
              <a:rPr lang="en-US" sz="1050" dirty="0" smtClean="0">
                <a:solidFill>
                  <a:schemeClr val="bg1"/>
                </a:solidFill>
              </a:rPr>
              <a:t>K. Shells</a:t>
            </a:r>
            <a:endParaRPr lang="en-US" sz="1050" dirty="0">
              <a:solidFill>
                <a:schemeClr val="bg1"/>
              </a:solidFill>
            </a:endParaRPr>
          </a:p>
        </p:txBody>
      </p:sp>
      <p:sp>
        <p:nvSpPr>
          <p:cNvPr id="3" name="Subtitle 2"/>
          <p:cNvSpPr>
            <a:spLocks noGrp="1"/>
          </p:cNvSpPr>
          <p:nvPr>
            <p:ph type="subTitle" idx="1"/>
          </p:nvPr>
        </p:nvSpPr>
        <p:spPr>
          <a:xfrm>
            <a:off x="888068" y="4280112"/>
            <a:ext cx="7891272" cy="371750"/>
          </a:xfrm>
        </p:spPr>
        <p:txBody>
          <a:bodyPr>
            <a:normAutofit lnSpcReduction="10000"/>
          </a:bodyPr>
          <a:lstStyle/>
          <a:p>
            <a:r>
              <a:rPr lang="en-US" dirty="0" smtClean="0"/>
              <a:t>In Producer decision </a:t>
            </a:r>
            <a:r>
              <a:rPr lang="en-US" dirty="0" smtClean="0">
                <a:solidFill>
                  <a:srgbClr val="00B0F0"/>
                </a:solidFill>
              </a:rPr>
              <a:t> </a:t>
            </a:r>
            <a:endParaRPr lang="en-US" dirty="0"/>
          </a:p>
        </p:txBody>
      </p:sp>
      <p:sp>
        <p:nvSpPr>
          <p:cNvPr id="4" name="TextBox 3"/>
          <p:cNvSpPr txBox="1"/>
          <p:nvPr/>
        </p:nvSpPr>
        <p:spPr>
          <a:xfrm>
            <a:off x="5922235" y="5864338"/>
            <a:ext cx="5607241" cy="369332"/>
          </a:xfrm>
          <a:prstGeom prst="rect">
            <a:avLst/>
          </a:prstGeom>
          <a:noFill/>
        </p:spPr>
        <p:txBody>
          <a:bodyPr wrap="none" rtlCol="0">
            <a:spAutoFit/>
          </a:bodyPr>
          <a:lstStyle/>
          <a:p>
            <a:r>
              <a:rPr lang="en-US" i="1" dirty="0" smtClean="0">
                <a:solidFill>
                  <a:srgbClr val="FFC000"/>
                </a:solidFill>
              </a:rPr>
              <a:t>How good and efficient are the factors of production?</a:t>
            </a:r>
            <a:endParaRPr lang="en-US" i="1" dirty="0">
              <a:solidFill>
                <a:srgbClr val="FFC000"/>
              </a:solidFill>
            </a:endParaRPr>
          </a:p>
        </p:txBody>
      </p:sp>
      <p:sp>
        <p:nvSpPr>
          <p:cNvPr id="5" name="Rectangle 4"/>
          <p:cNvSpPr/>
          <p:nvPr/>
        </p:nvSpPr>
        <p:spPr>
          <a:xfrm>
            <a:off x="888068" y="675972"/>
            <a:ext cx="7606451" cy="369332"/>
          </a:xfrm>
          <a:prstGeom prst="rect">
            <a:avLst/>
          </a:prstGeom>
        </p:spPr>
        <p:txBody>
          <a:bodyPr wrap="square">
            <a:spAutoFit/>
          </a:bodyPr>
          <a:lstStyle/>
          <a:p>
            <a:r>
              <a:rPr lang="en-US" dirty="0"/>
              <a:t>http://www.businessdictionary.com/definition/productivity.html</a:t>
            </a:r>
          </a:p>
        </p:txBody>
      </p:sp>
    </p:spTree>
    <p:extLst>
      <p:ext uri="{BB962C8B-B14F-4D97-AF65-F5344CB8AC3E}">
        <p14:creationId xmlns:p14="http://schemas.microsoft.com/office/powerpoint/2010/main" val="2974987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circle(in)">
                                      <p:cBhvr>
                                        <p:cTn id="12" dur="20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mph" presetSubtype="0" fill="hold" grpId="0" nodeType="clickEffect">
                                  <p:stCondLst>
                                    <p:cond delay="0"/>
                                  </p:stCondLst>
                                  <p:childTnLst>
                                    <p:animScale>
                                      <p:cBhvr>
                                        <p:cTn id="16" dur="2000" fill="hold"/>
                                        <p:tgtEl>
                                          <p:spTgt spid="4"/>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1" grpId="0" animBg="1"/>
      <p:bldP spid="4"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51560" y="1091563"/>
            <a:ext cx="9966960" cy="3035808"/>
          </a:xfrm>
        </p:spPr>
        <p:txBody>
          <a:bodyPr/>
          <a:lstStyle/>
          <a:p>
            <a:r>
              <a:rPr lang="en-US" sz="8000" u="sng" dirty="0" smtClean="0"/>
              <a:t>Specialization</a:t>
            </a:r>
            <a:r>
              <a:rPr lang="en-US" sz="8000" dirty="0" smtClean="0"/>
              <a:t>/inter</a:t>
            </a:r>
            <a:br>
              <a:rPr lang="en-US" sz="8000" dirty="0" smtClean="0"/>
            </a:br>
            <a:r>
              <a:rPr lang="en-US" sz="8000" dirty="0" smtClean="0"/>
              <a:t>dependence and exchange</a:t>
            </a:r>
            <a:endParaRPr lang="en-US" sz="8000" dirty="0"/>
          </a:p>
        </p:txBody>
      </p:sp>
      <p:sp>
        <p:nvSpPr>
          <p:cNvPr id="11" name="Rectangle 7"/>
          <p:cNvSpPr>
            <a:spLocks noChangeArrowheads="1"/>
          </p:cNvSpPr>
          <p:nvPr/>
        </p:nvSpPr>
        <p:spPr bwMode="auto">
          <a:xfrm>
            <a:off x="888068" y="4594760"/>
            <a:ext cx="8354990" cy="1477328"/>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en-US" dirty="0" smtClean="0"/>
              <a:t>Producers specialize in the varieties of Goods and Services. A group of producers of same G&amp;S form a specialized industry. Many specialized industry operate in specialized sector of production e.g. Primary, Secondary, tertiary or quaternary sector. Specialization even in division of Labor or process of production. </a:t>
            </a:r>
            <a:endParaRPr lang="en-US" dirty="0"/>
          </a:p>
        </p:txBody>
      </p:sp>
      <p:sp>
        <p:nvSpPr>
          <p:cNvPr id="15" name="TextBox 14"/>
          <p:cNvSpPr txBox="1"/>
          <p:nvPr/>
        </p:nvSpPr>
        <p:spPr>
          <a:xfrm>
            <a:off x="5922235" y="3815141"/>
            <a:ext cx="516488" cy="369332"/>
          </a:xfrm>
          <a:prstGeom prst="rect">
            <a:avLst/>
          </a:prstGeom>
          <a:noFill/>
        </p:spPr>
        <p:txBody>
          <a:bodyPr wrap="none" rtlCol="0">
            <a:spAutoFit/>
          </a:bodyPr>
          <a:lstStyle/>
          <a:p>
            <a:r>
              <a:rPr lang="en-US" sz="900" dirty="0" smtClean="0">
                <a:solidFill>
                  <a:schemeClr val="bg1"/>
                </a:solidFill>
              </a:rPr>
              <a:t>PRICE</a:t>
            </a:r>
          </a:p>
          <a:p>
            <a:r>
              <a:rPr lang="en-US" sz="900" dirty="0" smtClean="0">
                <a:solidFill>
                  <a:schemeClr val="bg1"/>
                </a:solidFill>
              </a:rPr>
              <a:t>VT</a:t>
            </a:r>
            <a:endParaRPr lang="en-US" sz="1050" dirty="0">
              <a:solidFill>
                <a:schemeClr val="bg1"/>
              </a:solidFill>
            </a:endParaRPr>
          </a:p>
        </p:txBody>
      </p:sp>
      <p:sp>
        <p:nvSpPr>
          <p:cNvPr id="16" name="TextBox 15"/>
          <p:cNvSpPr txBox="1"/>
          <p:nvPr/>
        </p:nvSpPr>
        <p:spPr>
          <a:xfrm>
            <a:off x="8727556" y="6352203"/>
            <a:ext cx="710452" cy="392415"/>
          </a:xfrm>
          <a:prstGeom prst="rect">
            <a:avLst/>
          </a:prstGeom>
          <a:noFill/>
        </p:spPr>
        <p:txBody>
          <a:bodyPr wrap="none" rtlCol="0">
            <a:spAutoFit/>
          </a:bodyPr>
          <a:lstStyle/>
          <a:p>
            <a:pPr algn="ctr"/>
            <a:r>
              <a:rPr lang="en-US" sz="900" dirty="0" smtClean="0">
                <a:solidFill>
                  <a:schemeClr val="bg1"/>
                </a:solidFill>
              </a:rPr>
              <a:t>Quantity</a:t>
            </a:r>
          </a:p>
          <a:p>
            <a:pPr algn="ctr"/>
            <a:r>
              <a:rPr lang="en-US" sz="1050" dirty="0" smtClean="0">
                <a:solidFill>
                  <a:schemeClr val="bg1"/>
                </a:solidFill>
              </a:rPr>
              <a:t>K. Shells</a:t>
            </a:r>
            <a:endParaRPr lang="en-US" sz="1050" dirty="0">
              <a:solidFill>
                <a:schemeClr val="bg1"/>
              </a:solidFill>
            </a:endParaRPr>
          </a:p>
        </p:txBody>
      </p:sp>
      <p:sp>
        <p:nvSpPr>
          <p:cNvPr id="3" name="Subtitle 2"/>
          <p:cNvSpPr>
            <a:spLocks noGrp="1"/>
          </p:cNvSpPr>
          <p:nvPr>
            <p:ph type="subTitle" idx="1"/>
          </p:nvPr>
        </p:nvSpPr>
        <p:spPr>
          <a:xfrm>
            <a:off x="888068" y="4280112"/>
            <a:ext cx="7891272" cy="371750"/>
          </a:xfrm>
        </p:spPr>
        <p:txBody>
          <a:bodyPr>
            <a:normAutofit lnSpcReduction="10000"/>
          </a:bodyPr>
          <a:lstStyle/>
          <a:p>
            <a:r>
              <a:rPr lang="en-US" dirty="0" smtClean="0"/>
              <a:t>In Producer decision </a:t>
            </a:r>
            <a:r>
              <a:rPr lang="en-US" dirty="0" smtClean="0">
                <a:solidFill>
                  <a:srgbClr val="00B0F0"/>
                </a:solidFill>
              </a:rPr>
              <a:t> </a:t>
            </a:r>
            <a:endParaRPr lang="en-US" dirty="0"/>
          </a:p>
        </p:txBody>
      </p:sp>
      <p:sp>
        <p:nvSpPr>
          <p:cNvPr id="4" name="TextBox 3"/>
          <p:cNvSpPr txBox="1"/>
          <p:nvPr/>
        </p:nvSpPr>
        <p:spPr>
          <a:xfrm>
            <a:off x="5922235" y="5864338"/>
            <a:ext cx="3561873" cy="369332"/>
          </a:xfrm>
          <a:prstGeom prst="rect">
            <a:avLst/>
          </a:prstGeom>
          <a:noFill/>
        </p:spPr>
        <p:txBody>
          <a:bodyPr wrap="none" rtlCol="0">
            <a:spAutoFit/>
          </a:bodyPr>
          <a:lstStyle/>
          <a:p>
            <a:r>
              <a:rPr lang="en-US" i="1" dirty="0" smtClean="0">
                <a:solidFill>
                  <a:srgbClr val="FFC000"/>
                </a:solidFill>
              </a:rPr>
              <a:t>Efficiency in production process?</a:t>
            </a:r>
            <a:endParaRPr lang="en-US" i="1" dirty="0">
              <a:solidFill>
                <a:srgbClr val="FFC000"/>
              </a:solidFill>
            </a:endParaRPr>
          </a:p>
        </p:txBody>
      </p:sp>
    </p:spTree>
    <p:extLst>
      <p:ext uri="{BB962C8B-B14F-4D97-AF65-F5344CB8AC3E}">
        <p14:creationId xmlns:p14="http://schemas.microsoft.com/office/powerpoint/2010/main" val="16339142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circle(in)">
                                      <p:cBhvr>
                                        <p:cTn id="12" dur="20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mph" presetSubtype="0" fill="hold" grpId="0" nodeType="clickEffect">
                                  <p:stCondLst>
                                    <p:cond delay="0"/>
                                  </p:stCondLst>
                                  <p:childTnLst>
                                    <p:animScale>
                                      <p:cBhvr>
                                        <p:cTn id="16" dur="2000" fill="hold"/>
                                        <p:tgtEl>
                                          <p:spTgt spid="4"/>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1" grpId="0" animBg="1"/>
      <p:bldP spid="4"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51560" y="1091563"/>
            <a:ext cx="9966960" cy="3035808"/>
          </a:xfrm>
        </p:spPr>
        <p:txBody>
          <a:bodyPr/>
          <a:lstStyle/>
          <a:p>
            <a:r>
              <a:rPr lang="en-US" sz="8000" dirty="0" smtClean="0"/>
              <a:t>Specialization/</a:t>
            </a:r>
            <a:r>
              <a:rPr lang="en-US" sz="8000" u="sng" dirty="0" smtClean="0"/>
              <a:t>inter</a:t>
            </a:r>
            <a:br>
              <a:rPr lang="en-US" sz="8000" u="sng" dirty="0" smtClean="0"/>
            </a:br>
            <a:r>
              <a:rPr lang="en-US" sz="8000" u="sng" dirty="0" smtClean="0"/>
              <a:t>dependence</a:t>
            </a:r>
            <a:r>
              <a:rPr lang="en-US" sz="8000" dirty="0" smtClean="0"/>
              <a:t> and Exchange</a:t>
            </a:r>
            <a:endParaRPr lang="en-US" sz="8000" dirty="0"/>
          </a:p>
        </p:txBody>
      </p:sp>
      <p:sp>
        <p:nvSpPr>
          <p:cNvPr id="11" name="Rectangle 7"/>
          <p:cNvSpPr>
            <a:spLocks noChangeArrowheads="1"/>
          </p:cNvSpPr>
          <p:nvPr/>
        </p:nvSpPr>
        <p:spPr bwMode="auto">
          <a:xfrm>
            <a:off x="888068" y="4594760"/>
            <a:ext cx="8354990" cy="1477328"/>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en-US" dirty="0" smtClean="0"/>
              <a:t>Producers depend on each other in providing varieties of Goods and Services. A group of producers (industry) of same G&amp;S form depend on other industries. Many specialized industry (sector) depend on other sectors of production e.g. Primary, Secondary, tertiary or quaternary sector. Interdependency can be also seen in Labor or process of production to deliver final unit of good or service. </a:t>
            </a:r>
            <a:endParaRPr lang="en-US" dirty="0"/>
          </a:p>
        </p:txBody>
      </p:sp>
      <p:sp>
        <p:nvSpPr>
          <p:cNvPr id="15" name="TextBox 14"/>
          <p:cNvSpPr txBox="1"/>
          <p:nvPr/>
        </p:nvSpPr>
        <p:spPr>
          <a:xfrm>
            <a:off x="5922235" y="3815141"/>
            <a:ext cx="516488" cy="369332"/>
          </a:xfrm>
          <a:prstGeom prst="rect">
            <a:avLst/>
          </a:prstGeom>
          <a:noFill/>
        </p:spPr>
        <p:txBody>
          <a:bodyPr wrap="none" rtlCol="0">
            <a:spAutoFit/>
          </a:bodyPr>
          <a:lstStyle/>
          <a:p>
            <a:r>
              <a:rPr lang="en-US" sz="900" dirty="0" smtClean="0">
                <a:solidFill>
                  <a:schemeClr val="bg1"/>
                </a:solidFill>
              </a:rPr>
              <a:t>PRICE</a:t>
            </a:r>
          </a:p>
          <a:p>
            <a:r>
              <a:rPr lang="en-US" sz="900" dirty="0" smtClean="0">
                <a:solidFill>
                  <a:schemeClr val="bg1"/>
                </a:solidFill>
              </a:rPr>
              <a:t>VT</a:t>
            </a:r>
            <a:endParaRPr lang="en-US" sz="1050" dirty="0">
              <a:solidFill>
                <a:schemeClr val="bg1"/>
              </a:solidFill>
            </a:endParaRPr>
          </a:p>
        </p:txBody>
      </p:sp>
      <p:sp>
        <p:nvSpPr>
          <p:cNvPr id="16" name="TextBox 15"/>
          <p:cNvSpPr txBox="1"/>
          <p:nvPr/>
        </p:nvSpPr>
        <p:spPr>
          <a:xfrm>
            <a:off x="8727556" y="6352203"/>
            <a:ext cx="710452" cy="392415"/>
          </a:xfrm>
          <a:prstGeom prst="rect">
            <a:avLst/>
          </a:prstGeom>
          <a:noFill/>
        </p:spPr>
        <p:txBody>
          <a:bodyPr wrap="none" rtlCol="0">
            <a:spAutoFit/>
          </a:bodyPr>
          <a:lstStyle/>
          <a:p>
            <a:pPr algn="ctr"/>
            <a:r>
              <a:rPr lang="en-US" sz="900" dirty="0" smtClean="0">
                <a:solidFill>
                  <a:schemeClr val="bg1"/>
                </a:solidFill>
              </a:rPr>
              <a:t>Quantity</a:t>
            </a:r>
          </a:p>
          <a:p>
            <a:pPr algn="ctr"/>
            <a:r>
              <a:rPr lang="en-US" sz="1050" dirty="0" smtClean="0">
                <a:solidFill>
                  <a:schemeClr val="bg1"/>
                </a:solidFill>
              </a:rPr>
              <a:t>K. Shells</a:t>
            </a:r>
            <a:endParaRPr lang="en-US" sz="1050" dirty="0">
              <a:solidFill>
                <a:schemeClr val="bg1"/>
              </a:solidFill>
            </a:endParaRPr>
          </a:p>
        </p:txBody>
      </p:sp>
      <p:sp>
        <p:nvSpPr>
          <p:cNvPr id="3" name="Subtitle 2"/>
          <p:cNvSpPr>
            <a:spLocks noGrp="1"/>
          </p:cNvSpPr>
          <p:nvPr>
            <p:ph type="subTitle" idx="1"/>
          </p:nvPr>
        </p:nvSpPr>
        <p:spPr>
          <a:xfrm>
            <a:off x="888068" y="4280112"/>
            <a:ext cx="7891272" cy="371750"/>
          </a:xfrm>
        </p:spPr>
        <p:txBody>
          <a:bodyPr>
            <a:normAutofit lnSpcReduction="10000"/>
          </a:bodyPr>
          <a:lstStyle/>
          <a:p>
            <a:r>
              <a:rPr lang="en-US" dirty="0" smtClean="0"/>
              <a:t>In Producer decision </a:t>
            </a:r>
            <a:r>
              <a:rPr lang="en-US" dirty="0" smtClean="0">
                <a:solidFill>
                  <a:srgbClr val="00B0F0"/>
                </a:solidFill>
              </a:rPr>
              <a:t> </a:t>
            </a:r>
            <a:endParaRPr lang="en-US" dirty="0"/>
          </a:p>
        </p:txBody>
      </p:sp>
      <p:sp>
        <p:nvSpPr>
          <p:cNvPr id="4" name="TextBox 3"/>
          <p:cNvSpPr txBox="1"/>
          <p:nvPr/>
        </p:nvSpPr>
        <p:spPr>
          <a:xfrm>
            <a:off x="5922235" y="6018165"/>
            <a:ext cx="3561873" cy="369332"/>
          </a:xfrm>
          <a:prstGeom prst="rect">
            <a:avLst/>
          </a:prstGeom>
          <a:noFill/>
        </p:spPr>
        <p:txBody>
          <a:bodyPr wrap="none" rtlCol="0">
            <a:spAutoFit/>
          </a:bodyPr>
          <a:lstStyle/>
          <a:p>
            <a:r>
              <a:rPr lang="en-US" i="1" dirty="0">
                <a:solidFill>
                  <a:srgbClr val="FFC000"/>
                </a:solidFill>
              </a:rPr>
              <a:t>Efficiency in production process?</a:t>
            </a:r>
          </a:p>
        </p:txBody>
      </p:sp>
    </p:spTree>
    <p:extLst>
      <p:ext uri="{BB962C8B-B14F-4D97-AF65-F5344CB8AC3E}">
        <p14:creationId xmlns:p14="http://schemas.microsoft.com/office/powerpoint/2010/main" val="25326899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circle(in)">
                                      <p:cBhvr>
                                        <p:cTn id="12" dur="20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mph" presetSubtype="0" fill="hold" grpId="0" nodeType="clickEffect">
                                  <p:stCondLst>
                                    <p:cond delay="0"/>
                                  </p:stCondLst>
                                  <p:childTnLst>
                                    <p:animScale>
                                      <p:cBhvr>
                                        <p:cTn id="16" dur="2000" fill="hold"/>
                                        <p:tgtEl>
                                          <p:spTgt spid="4"/>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1" grpId="0" animBg="1"/>
      <p:bldP spid="4"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51560" y="1091563"/>
            <a:ext cx="9966960" cy="3035808"/>
          </a:xfrm>
        </p:spPr>
        <p:txBody>
          <a:bodyPr/>
          <a:lstStyle/>
          <a:p>
            <a:r>
              <a:rPr lang="en-US" sz="8000" dirty="0" smtClean="0"/>
              <a:t>Specialization/inter</a:t>
            </a:r>
            <a:br>
              <a:rPr lang="en-US" sz="8000" dirty="0" smtClean="0"/>
            </a:br>
            <a:r>
              <a:rPr lang="en-US" sz="8000" dirty="0" smtClean="0"/>
              <a:t>dependence and </a:t>
            </a:r>
            <a:r>
              <a:rPr lang="en-US" sz="8000" u="sng" dirty="0" smtClean="0"/>
              <a:t>exchange</a:t>
            </a:r>
            <a:endParaRPr lang="en-US" sz="8000" u="sng" dirty="0"/>
          </a:p>
        </p:txBody>
      </p:sp>
      <p:sp>
        <p:nvSpPr>
          <p:cNvPr id="11" name="Rectangle 7"/>
          <p:cNvSpPr>
            <a:spLocks noChangeArrowheads="1"/>
          </p:cNvSpPr>
          <p:nvPr/>
        </p:nvSpPr>
        <p:spPr bwMode="auto">
          <a:xfrm>
            <a:off x="888068" y="4594760"/>
            <a:ext cx="8354990" cy="1754326"/>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en-US" dirty="0" smtClean="0"/>
              <a:t>Producers exchange between each other in providing varieties of Goods and Services through markets. A group of producers (industry) of same G&amp;S form exchange with other industries. Many specialized industry (sector) exchange with other sectors of production e.g. Primary, Secondary, tertiary or quaternary sector. Exchange can be also take place in Labor or process of production to deliver final unit of good or service. </a:t>
            </a:r>
            <a:endParaRPr lang="en-US" dirty="0"/>
          </a:p>
        </p:txBody>
      </p:sp>
      <p:sp>
        <p:nvSpPr>
          <p:cNvPr id="15" name="TextBox 14"/>
          <p:cNvSpPr txBox="1"/>
          <p:nvPr/>
        </p:nvSpPr>
        <p:spPr>
          <a:xfrm>
            <a:off x="5922235" y="3815141"/>
            <a:ext cx="516488" cy="369332"/>
          </a:xfrm>
          <a:prstGeom prst="rect">
            <a:avLst/>
          </a:prstGeom>
          <a:noFill/>
        </p:spPr>
        <p:txBody>
          <a:bodyPr wrap="none" rtlCol="0">
            <a:spAutoFit/>
          </a:bodyPr>
          <a:lstStyle/>
          <a:p>
            <a:r>
              <a:rPr lang="en-US" sz="900" dirty="0" smtClean="0">
                <a:solidFill>
                  <a:schemeClr val="bg1"/>
                </a:solidFill>
              </a:rPr>
              <a:t>PRICE</a:t>
            </a:r>
          </a:p>
          <a:p>
            <a:r>
              <a:rPr lang="en-US" sz="900" dirty="0" smtClean="0">
                <a:solidFill>
                  <a:schemeClr val="bg1"/>
                </a:solidFill>
              </a:rPr>
              <a:t>VT</a:t>
            </a:r>
            <a:endParaRPr lang="en-US" sz="1050" dirty="0">
              <a:solidFill>
                <a:schemeClr val="bg1"/>
              </a:solidFill>
            </a:endParaRPr>
          </a:p>
        </p:txBody>
      </p:sp>
      <p:sp>
        <p:nvSpPr>
          <p:cNvPr id="16" name="TextBox 15"/>
          <p:cNvSpPr txBox="1"/>
          <p:nvPr/>
        </p:nvSpPr>
        <p:spPr>
          <a:xfrm>
            <a:off x="8727556" y="6352203"/>
            <a:ext cx="710452" cy="392415"/>
          </a:xfrm>
          <a:prstGeom prst="rect">
            <a:avLst/>
          </a:prstGeom>
          <a:noFill/>
        </p:spPr>
        <p:txBody>
          <a:bodyPr wrap="none" rtlCol="0">
            <a:spAutoFit/>
          </a:bodyPr>
          <a:lstStyle/>
          <a:p>
            <a:pPr algn="ctr"/>
            <a:r>
              <a:rPr lang="en-US" sz="900" dirty="0" smtClean="0">
                <a:solidFill>
                  <a:schemeClr val="bg1"/>
                </a:solidFill>
              </a:rPr>
              <a:t>Quantity</a:t>
            </a:r>
          </a:p>
          <a:p>
            <a:pPr algn="ctr"/>
            <a:r>
              <a:rPr lang="en-US" sz="1050" dirty="0" smtClean="0">
                <a:solidFill>
                  <a:schemeClr val="bg1"/>
                </a:solidFill>
              </a:rPr>
              <a:t>K. Shells</a:t>
            </a:r>
            <a:endParaRPr lang="en-US" sz="1050" dirty="0">
              <a:solidFill>
                <a:schemeClr val="bg1"/>
              </a:solidFill>
            </a:endParaRPr>
          </a:p>
        </p:txBody>
      </p:sp>
      <p:sp>
        <p:nvSpPr>
          <p:cNvPr id="3" name="Subtitle 2"/>
          <p:cNvSpPr>
            <a:spLocks noGrp="1"/>
          </p:cNvSpPr>
          <p:nvPr>
            <p:ph type="subTitle" idx="1"/>
          </p:nvPr>
        </p:nvSpPr>
        <p:spPr>
          <a:xfrm>
            <a:off x="888068" y="4280112"/>
            <a:ext cx="7891272" cy="371750"/>
          </a:xfrm>
        </p:spPr>
        <p:txBody>
          <a:bodyPr>
            <a:normAutofit lnSpcReduction="10000"/>
          </a:bodyPr>
          <a:lstStyle/>
          <a:p>
            <a:r>
              <a:rPr lang="en-US" dirty="0" smtClean="0"/>
              <a:t>In Producer decision </a:t>
            </a:r>
            <a:r>
              <a:rPr lang="en-US" dirty="0" smtClean="0">
                <a:solidFill>
                  <a:srgbClr val="00B0F0"/>
                </a:solidFill>
              </a:rPr>
              <a:t> </a:t>
            </a:r>
            <a:endParaRPr lang="en-US" dirty="0"/>
          </a:p>
        </p:txBody>
      </p:sp>
      <p:sp>
        <p:nvSpPr>
          <p:cNvPr id="4" name="TextBox 3"/>
          <p:cNvSpPr txBox="1"/>
          <p:nvPr/>
        </p:nvSpPr>
        <p:spPr>
          <a:xfrm>
            <a:off x="5922235" y="6018165"/>
            <a:ext cx="3561873" cy="369332"/>
          </a:xfrm>
          <a:prstGeom prst="rect">
            <a:avLst/>
          </a:prstGeom>
          <a:noFill/>
        </p:spPr>
        <p:txBody>
          <a:bodyPr wrap="none" rtlCol="0">
            <a:spAutoFit/>
          </a:bodyPr>
          <a:lstStyle/>
          <a:p>
            <a:r>
              <a:rPr lang="en-US" i="1" dirty="0">
                <a:solidFill>
                  <a:srgbClr val="FFC000"/>
                </a:solidFill>
              </a:rPr>
              <a:t>Efficiency in production process?</a:t>
            </a:r>
          </a:p>
        </p:txBody>
      </p:sp>
    </p:spTree>
    <p:extLst>
      <p:ext uri="{BB962C8B-B14F-4D97-AF65-F5344CB8AC3E}">
        <p14:creationId xmlns:p14="http://schemas.microsoft.com/office/powerpoint/2010/main" val="30939690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circle(in)">
                                      <p:cBhvr>
                                        <p:cTn id="12" dur="20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mph" presetSubtype="0" fill="hold" grpId="0" nodeType="clickEffect">
                                  <p:stCondLst>
                                    <p:cond delay="0"/>
                                  </p:stCondLst>
                                  <p:childTnLst>
                                    <p:animScale>
                                      <p:cBhvr>
                                        <p:cTn id="16" dur="2000" fill="hold"/>
                                        <p:tgtEl>
                                          <p:spTgt spid="4"/>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1" grpId="0" animBg="1"/>
      <p:bldP spid="4"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51560" y="1091563"/>
            <a:ext cx="9966960" cy="3035808"/>
          </a:xfrm>
        </p:spPr>
        <p:txBody>
          <a:bodyPr/>
          <a:lstStyle/>
          <a:p>
            <a:r>
              <a:rPr lang="en-US" sz="8000" dirty="0" smtClean="0"/>
              <a:t>Specialization/inter</a:t>
            </a:r>
            <a:br>
              <a:rPr lang="en-US" sz="8000" dirty="0" smtClean="0"/>
            </a:br>
            <a:r>
              <a:rPr lang="en-US" sz="8000" dirty="0" smtClean="0"/>
              <a:t>dependence and </a:t>
            </a:r>
            <a:r>
              <a:rPr lang="en-US" sz="8000" u="sng" dirty="0" smtClean="0"/>
              <a:t>exchange</a:t>
            </a:r>
            <a:endParaRPr lang="en-US" sz="8000" u="sng" dirty="0"/>
          </a:p>
        </p:txBody>
      </p:sp>
      <p:sp>
        <p:nvSpPr>
          <p:cNvPr id="11" name="Rectangle 7"/>
          <p:cNvSpPr>
            <a:spLocks noChangeArrowheads="1"/>
          </p:cNvSpPr>
          <p:nvPr/>
        </p:nvSpPr>
        <p:spPr bwMode="auto">
          <a:xfrm>
            <a:off x="888068" y="4594760"/>
            <a:ext cx="8354990" cy="1754326"/>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en-US" dirty="0" smtClean="0"/>
              <a:t>Producers exchange between each other in providing varieties of Goods and Services through markets. A group of producers (industry) of same G&amp;S form exchange with other industries. Many specialized industry (sector) exchange with other sectors of production e.g. Primary, Secondary, tertiary or quaternary sector. Exchange can be also take place in Labor or process of production to deliver final unit of good or service. </a:t>
            </a:r>
            <a:endParaRPr lang="en-US" dirty="0"/>
          </a:p>
        </p:txBody>
      </p:sp>
      <p:sp>
        <p:nvSpPr>
          <p:cNvPr id="15" name="TextBox 14"/>
          <p:cNvSpPr txBox="1"/>
          <p:nvPr/>
        </p:nvSpPr>
        <p:spPr>
          <a:xfrm>
            <a:off x="5922235" y="3815141"/>
            <a:ext cx="516488" cy="369332"/>
          </a:xfrm>
          <a:prstGeom prst="rect">
            <a:avLst/>
          </a:prstGeom>
          <a:noFill/>
        </p:spPr>
        <p:txBody>
          <a:bodyPr wrap="none" rtlCol="0">
            <a:spAutoFit/>
          </a:bodyPr>
          <a:lstStyle/>
          <a:p>
            <a:r>
              <a:rPr lang="en-US" sz="900" dirty="0" smtClean="0">
                <a:solidFill>
                  <a:schemeClr val="bg1"/>
                </a:solidFill>
              </a:rPr>
              <a:t>PRICE</a:t>
            </a:r>
          </a:p>
          <a:p>
            <a:r>
              <a:rPr lang="en-US" sz="900" dirty="0" smtClean="0">
                <a:solidFill>
                  <a:schemeClr val="bg1"/>
                </a:solidFill>
              </a:rPr>
              <a:t>VT</a:t>
            </a:r>
            <a:endParaRPr lang="en-US" sz="1050" dirty="0">
              <a:solidFill>
                <a:schemeClr val="bg1"/>
              </a:solidFill>
            </a:endParaRPr>
          </a:p>
        </p:txBody>
      </p:sp>
      <p:sp>
        <p:nvSpPr>
          <p:cNvPr id="16" name="TextBox 15"/>
          <p:cNvSpPr txBox="1"/>
          <p:nvPr/>
        </p:nvSpPr>
        <p:spPr>
          <a:xfrm>
            <a:off x="8727556" y="6352203"/>
            <a:ext cx="710452" cy="392415"/>
          </a:xfrm>
          <a:prstGeom prst="rect">
            <a:avLst/>
          </a:prstGeom>
          <a:noFill/>
        </p:spPr>
        <p:txBody>
          <a:bodyPr wrap="none" rtlCol="0">
            <a:spAutoFit/>
          </a:bodyPr>
          <a:lstStyle/>
          <a:p>
            <a:pPr algn="ctr"/>
            <a:r>
              <a:rPr lang="en-US" sz="900" dirty="0" smtClean="0">
                <a:solidFill>
                  <a:schemeClr val="bg1"/>
                </a:solidFill>
              </a:rPr>
              <a:t>Quantity</a:t>
            </a:r>
          </a:p>
          <a:p>
            <a:pPr algn="ctr"/>
            <a:r>
              <a:rPr lang="en-US" sz="1050" dirty="0" smtClean="0">
                <a:solidFill>
                  <a:schemeClr val="bg1"/>
                </a:solidFill>
              </a:rPr>
              <a:t>K. Shells</a:t>
            </a:r>
            <a:endParaRPr lang="en-US" sz="1050" dirty="0">
              <a:solidFill>
                <a:schemeClr val="bg1"/>
              </a:solidFill>
            </a:endParaRPr>
          </a:p>
        </p:txBody>
      </p:sp>
      <p:sp>
        <p:nvSpPr>
          <p:cNvPr id="3" name="Subtitle 2"/>
          <p:cNvSpPr>
            <a:spLocks noGrp="1"/>
          </p:cNvSpPr>
          <p:nvPr>
            <p:ph type="subTitle" idx="1"/>
          </p:nvPr>
        </p:nvSpPr>
        <p:spPr>
          <a:xfrm>
            <a:off x="888068" y="4280112"/>
            <a:ext cx="7891272" cy="371750"/>
          </a:xfrm>
        </p:spPr>
        <p:txBody>
          <a:bodyPr>
            <a:normAutofit lnSpcReduction="10000"/>
          </a:bodyPr>
          <a:lstStyle/>
          <a:p>
            <a:r>
              <a:rPr lang="en-US" dirty="0" smtClean="0"/>
              <a:t>In Producer decision </a:t>
            </a:r>
            <a:r>
              <a:rPr lang="en-US" dirty="0" smtClean="0">
                <a:solidFill>
                  <a:srgbClr val="00B0F0"/>
                </a:solidFill>
              </a:rPr>
              <a:t> </a:t>
            </a:r>
            <a:endParaRPr lang="en-US" dirty="0"/>
          </a:p>
        </p:txBody>
      </p:sp>
      <p:sp>
        <p:nvSpPr>
          <p:cNvPr id="4" name="TextBox 3"/>
          <p:cNvSpPr txBox="1"/>
          <p:nvPr/>
        </p:nvSpPr>
        <p:spPr>
          <a:xfrm>
            <a:off x="5922235" y="6018165"/>
            <a:ext cx="3561873" cy="369332"/>
          </a:xfrm>
          <a:prstGeom prst="rect">
            <a:avLst/>
          </a:prstGeom>
          <a:noFill/>
        </p:spPr>
        <p:txBody>
          <a:bodyPr wrap="none" rtlCol="0">
            <a:spAutoFit/>
          </a:bodyPr>
          <a:lstStyle/>
          <a:p>
            <a:r>
              <a:rPr lang="en-US" i="1" dirty="0">
                <a:solidFill>
                  <a:srgbClr val="FFC000"/>
                </a:solidFill>
              </a:rPr>
              <a:t>Efficiency in production process?</a:t>
            </a:r>
          </a:p>
        </p:txBody>
      </p:sp>
    </p:spTree>
    <p:extLst>
      <p:ext uri="{BB962C8B-B14F-4D97-AF65-F5344CB8AC3E}">
        <p14:creationId xmlns:p14="http://schemas.microsoft.com/office/powerpoint/2010/main" val="35570575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circle(in)">
                                      <p:cBhvr>
                                        <p:cTn id="12" dur="20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mph" presetSubtype="0" fill="hold" grpId="0" nodeType="clickEffect">
                                  <p:stCondLst>
                                    <p:cond delay="0"/>
                                  </p:stCondLst>
                                  <p:childTnLst>
                                    <p:animScale>
                                      <p:cBhvr>
                                        <p:cTn id="16" dur="2000" fill="hold"/>
                                        <p:tgtEl>
                                          <p:spTgt spid="4"/>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1" grpId="0" animBg="1"/>
      <p:bldP spid="4"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51560" y="1091563"/>
            <a:ext cx="9966960" cy="3035808"/>
          </a:xfrm>
        </p:spPr>
        <p:txBody>
          <a:bodyPr/>
          <a:lstStyle/>
          <a:p>
            <a:r>
              <a:rPr lang="en-US" sz="8000" dirty="0" smtClean="0"/>
              <a:t>Division of labour</a:t>
            </a:r>
            <a:endParaRPr lang="en-US" sz="8000" u="sng" dirty="0"/>
          </a:p>
        </p:txBody>
      </p:sp>
      <p:sp>
        <p:nvSpPr>
          <p:cNvPr id="11" name="Rectangle 7"/>
          <p:cNvSpPr>
            <a:spLocks noChangeArrowheads="1"/>
          </p:cNvSpPr>
          <p:nvPr/>
        </p:nvSpPr>
        <p:spPr bwMode="auto">
          <a:xfrm>
            <a:off x="888068" y="4517846"/>
            <a:ext cx="8354990" cy="2308324"/>
          </a:xfrm>
          <a:prstGeom prst="rect">
            <a:avLst/>
          </a:prstGeom>
          <a:noFill/>
          <a:ln w="9525">
            <a:noFill/>
            <a:miter lim="800000"/>
            <a:headEnd/>
            <a:tailEnd/>
          </a:ln>
          <a:effectLst/>
          <a:extLst/>
        </p:spPr>
        <p:txBody>
          <a:bodyPr vert="horz" wrap="square" lIns="91440" tIns="45720" rIns="91440" bIns="4572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en-US" b="1" u="sng" dirty="0" smtClean="0">
                <a:effectLst>
                  <a:outerShdw blurRad="38100" dist="38100" dir="2700000" algn="tl">
                    <a:srgbClr val="000000">
                      <a:alpha val="43137"/>
                    </a:srgbClr>
                  </a:outerShdw>
                </a:effectLst>
                <a:latin typeface="+mn-lt"/>
              </a:rPr>
              <a:t>Definition: </a:t>
            </a:r>
            <a:r>
              <a:rPr lang="en-US" dirty="0" smtClean="0">
                <a:latin typeface="+mn-lt"/>
              </a:rPr>
              <a:t>Is he </a:t>
            </a:r>
            <a:r>
              <a:rPr lang="en-US" dirty="0">
                <a:latin typeface="+mn-lt"/>
              </a:rPr>
              <a:t>assignment of different parts of a manufacturing process or task to different people in order to improve efficiency</a:t>
            </a:r>
            <a:r>
              <a:rPr lang="en-US" dirty="0" smtClean="0">
                <a:latin typeface="+mn-lt"/>
              </a:rPr>
              <a:t>. </a:t>
            </a:r>
          </a:p>
          <a:p>
            <a:r>
              <a:rPr lang="en-US" dirty="0" smtClean="0">
                <a:latin typeface="+mn-lt"/>
              </a:rPr>
              <a:t>For example: </a:t>
            </a:r>
            <a:r>
              <a:rPr lang="en-US" dirty="0">
                <a:latin typeface="+mn-lt"/>
              </a:rPr>
              <a:t>On the assembly line, there was </a:t>
            </a:r>
            <a:r>
              <a:rPr lang="en-US" b="1" dirty="0">
                <a:latin typeface="+mn-lt"/>
              </a:rPr>
              <a:t>division of labour</a:t>
            </a:r>
            <a:r>
              <a:rPr lang="en-US" dirty="0">
                <a:latin typeface="+mn-lt"/>
              </a:rPr>
              <a:t> with workers concentrating on particular jobs. Food production. A very basic </a:t>
            </a:r>
            <a:r>
              <a:rPr lang="en-US" b="1" dirty="0">
                <a:latin typeface="+mn-lt"/>
              </a:rPr>
              <a:t>example</a:t>
            </a:r>
            <a:r>
              <a:rPr lang="en-US" dirty="0">
                <a:latin typeface="+mn-lt"/>
              </a:rPr>
              <a:t> of </a:t>
            </a:r>
            <a:r>
              <a:rPr lang="en-US" b="1" dirty="0">
                <a:latin typeface="+mn-lt"/>
              </a:rPr>
              <a:t>division of labour</a:t>
            </a:r>
            <a:r>
              <a:rPr lang="en-US" dirty="0">
                <a:latin typeface="+mn-lt"/>
              </a:rPr>
              <a:t> could be seen in food gathering. In early societies, men would be the hunters, women and children would prepare the food and collect berries</a:t>
            </a:r>
            <a:r>
              <a:rPr lang="en-US" dirty="0" smtClean="0">
                <a:latin typeface="+mn-lt"/>
              </a:rPr>
              <a:t>. </a:t>
            </a:r>
          </a:p>
          <a:p>
            <a:r>
              <a:rPr lang="en-US" dirty="0" smtClean="0">
                <a:latin typeface="+mn-lt"/>
              </a:rPr>
              <a:t>Jan </a:t>
            </a:r>
            <a:r>
              <a:rPr lang="en-US" dirty="0">
                <a:latin typeface="+mn-lt"/>
              </a:rPr>
              <a:t>3, 2017</a:t>
            </a:r>
          </a:p>
        </p:txBody>
      </p:sp>
      <p:sp>
        <p:nvSpPr>
          <p:cNvPr id="15" name="TextBox 14"/>
          <p:cNvSpPr txBox="1"/>
          <p:nvPr/>
        </p:nvSpPr>
        <p:spPr>
          <a:xfrm>
            <a:off x="5922235" y="3815141"/>
            <a:ext cx="516488" cy="369332"/>
          </a:xfrm>
          <a:prstGeom prst="rect">
            <a:avLst/>
          </a:prstGeom>
          <a:noFill/>
        </p:spPr>
        <p:txBody>
          <a:bodyPr wrap="none" rtlCol="0">
            <a:spAutoFit/>
          </a:bodyPr>
          <a:lstStyle/>
          <a:p>
            <a:r>
              <a:rPr lang="en-US" sz="900" dirty="0" smtClean="0">
                <a:solidFill>
                  <a:schemeClr val="bg1"/>
                </a:solidFill>
              </a:rPr>
              <a:t>PRICE</a:t>
            </a:r>
          </a:p>
          <a:p>
            <a:r>
              <a:rPr lang="en-US" sz="900" dirty="0" smtClean="0">
                <a:solidFill>
                  <a:schemeClr val="bg1"/>
                </a:solidFill>
              </a:rPr>
              <a:t>VT</a:t>
            </a:r>
            <a:endParaRPr lang="en-US" sz="1050" dirty="0">
              <a:solidFill>
                <a:schemeClr val="bg1"/>
              </a:solidFill>
            </a:endParaRPr>
          </a:p>
        </p:txBody>
      </p:sp>
      <p:sp>
        <p:nvSpPr>
          <p:cNvPr id="16" name="TextBox 15"/>
          <p:cNvSpPr txBox="1"/>
          <p:nvPr/>
        </p:nvSpPr>
        <p:spPr>
          <a:xfrm>
            <a:off x="8727556" y="6352203"/>
            <a:ext cx="710452" cy="392415"/>
          </a:xfrm>
          <a:prstGeom prst="rect">
            <a:avLst/>
          </a:prstGeom>
          <a:noFill/>
        </p:spPr>
        <p:txBody>
          <a:bodyPr wrap="none" rtlCol="0">
            <a:spAutoFit/>
          </a:bodyPr>
          <a:lstStyle/>
          <a:p>
            <a:pPr algn="ctr"/>
            <a:r>
              <a:rPr lang="en-US" sz="900" dirty="0" smtClean="0">
                <a:solidFill>
                  <a:schemeClr val="bg1"/>
                </a:solidFill>
              </a:rPr>
              <a:t>Quantity</a:t>
            </a:r>
          </a:p>
          <a:p>
            <a:pPr algn="ctr"/>
            <a:r>
              <a:rPr lang="en-US" sz="1050" dirty="0" smtClean="0">
                <a:solidFill>
                  <a:schemeClr val="bg1"/>
                </a:solidFill>
              </a:rPr>
              <a:t>K. Shells</a:t>
            </a:r>
            <a:endParaRPr lang="en-US" sz="1050" dirty="0">
              <a:solidFill>
                <a:schemeClr val="bg1"/>
              </a:solidFill>
            </a:endParaRPr>
          </a:p>
        </p:txBody>
      </p:sp>
      <p:sp>
        <p:nvSpPr>
          <p:cNvPr id="3" name="Subtitle 2"/>
          <p:cNvSpPr>
            <a:spLocks noGrp="1"/>
          </p:cNvSpPr>
          <p:nvPr>
            <p:ph type="subTitle" idx="1"/>
          </p:nvPr>
        </p:nvSpPr>
        <p:spPr>
          <a:xfrm>
            <a:off x="888068" y="3955368"/>
            <a:ext cx="7891272" cy="371750"/>
          </a:xfrm>
        </p:spPr>
        <p:txBody>
          <a:bodyPr>
            <a:normAutofit lnSpcReduction="10000"/>
          </a:bodyPr>
          <a:lstStyle/>
          <a:p>
            <a:r>
              <a:rPr lang="en-US" dirty="0" smtClean="0"/>
              <a:t>In Producer decision </a:t>
            </a:r>
            <a:r>
              <a:rPr lang="en-US" dirty="0" smtClean="0">
                <a:solidFill>
                  <a:srgbClr val="00B0F0"/>
                </a:solidFill>
              </a:rPr>
              <a:t> </a:t>
            </a:r>
            <a:endParaRPr lang="en-US" dirty="0"/>
          </a:p>
        </p:txBody>
      </p:sp>
      <p:sp>
        <p:nvSpPr>
          <p:cNvPr id="4" name="TextBox 3"/>
          <p:cNvSpPr txBox="1"/>
          <p:nvPr/>
        </p:nvSpPr>
        <p:spPr>
          <a:xfrm>
            <a:off x="8562891" y="6103624"/>
            <a:ext cx="3561873" cy="369332"/>
          </a:xfrm>
          <a:prstGeom prst="rect">
            <a:avLst/>
          </a:prstGeom>
          <a:noFill/>
        </p:spPr>
        <p:txBody>
          <a:bodyPr wrap="none" rtlCol="0">
            <a:spAutoFit/>
          </a:bodyPr>
          <a:lstStyle/>
          <a:p>
            <a:r>
              <a:rPr lang="en-US" i="1" dirty="0">
                <a:solidFill>
                  <a:srgbClr val="FFC000"/>
                </a:solidFill>
              </a:rPr>
              <a:t>Efficiency in production process?</a:t>
            </a:r>
          </a:p>
        </p:txBody>
      </p:sp>
      <p:sp>
        <p:nvSpPr>
          <p:cNvPr id="5" name="Rectangle 4"/>
          <p:cNvSpPr/>
          <p:nvPr/>
        </p:nvSpPr>
        <p:spPr>
          <a:xfrm>
            <a:off x="888068" y="568650"/>
            <a:ext cx="7563723" cy="369332"/>
          </a:xfrm>
          <a:prstGeom prst="rect">
            <a:avLst/>
          </a:prstGeom>
        </p:spPr>
        <p:txBody>
          <a:bodyPr wrap="square">
            <a:spAutoFit/>
          </a:bodyPr>
          <a:lstStyle/>
          <a:p>
            <a:r>
              <a:rPr lang="en-US" dirty="0"/>
              <a:t>https://www.economicshelp.org/blog/glossary/division-of-labour/</a:t>
            </a:r>
          </a:p>
        </p:txBody>
      </p:sp>
    </p:spTree>
    <p:extLst>
      <p:ext uri="{BB962C8B-B14F-4D97-AF65-F5344CB8AC3E}">
        <p14:creationId xmlns:p14="http://schemas.microsoft.com/office/powerpoint/2010/main" val="15190354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barn(inVertical)">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mph" presetSubtype="0" fill="hold" grpId="0" nodeType="clickEffect">
                                  <p:stCondLst>
                                    <p:cond delay="0"/>
                                  </p:stCondLst>
                                  <p:childTnLst>
                                    <p:animScale>
                                      <p:cBhvr>
                                        <p:cTn id="16" dur="2000" fill="hold"/>
                                        <p:tgtEl>
                                          <p:spTgt spid="4"/>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1" grpId="0"/>
      <p:bldP spid="4"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51560" y="1091563"/>
            <a:ext cx="9966960" cy="3035808"/>
          </a:xfrm>
        </p:spPr>
        <p:txBody>
          <a:bodyPr/>
          <a:lstStyle/>
          <a:p>
            <a:r>
              <a:rPr lang="en-US" sz="8000" dirty="0" smtClean="0"/>
              <a:t>investment</a:t>
            </a:r>
            <a:endParaRPr lang="en-US" sz="8000" u="sng" dirty="0"/>
          </a:p>
        </p:txBody>
      </p:sp>
      <p:sp>
        <p:nvSpPr>
          <p:cNvPr id="11" name="Rectangle 7"/>
          <p:cNvSpPr>
            <a:spLocks noChangeArrowheads="1"/>
          </p:cNvSpPr>
          <p:nvPr/>
        </p:nvSpPr>
        <p:spPr bwMode="auto">
          <a:xfrm>
            <a:off x="888068" y="4321292"/>
            <a:ext cx="8354990" cy="2585323"/>
          </a:xfrm>
          <a:prstGeom prst="rect">
            <a:avLst/>
          </a:prstGeom>
          <a:noFill/>
          <a:ln w="9525">
            <a:noFill/>
            <a:miter lim="800000"/>
            <a:headEnd/>
            <a:tailEnd/>
          </a:ln>
          <a:effectLst/>
          <a:extLst/>
        </p:spPr>
        <p:txBody>
          <a:bodyPr vert="horz" wrap="square" lIns="91440" tIns="45720" rIns="91440" bIns="4572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en-US" b="1" u="sng" dirty="0" smtClean="0">
                <a:effectLst>
                  <a:outerShdw blurRad="38100" dist="38100" dir="2700000" algn="tl">
                    <a:srgbClr val="000000">
                      <a:alpha val="43137"/>
                    </a:srgbClr>
                  </a:outerShdw>
                </a:effectLst>
                <a:latin typeface="+mn-lt"/>
              </a:rPr>
              <a:t>Definition: </a:t>
            </a:r>
            <a:r>
              <a:rPr lang="en-US" dirty="0">
                <a:latin typeface="+mn-lt"/>
              </a:rPr>
              <a:t>I</a:t>
            </a:r>
            <a:r>
              <a:rPr lang="en-US" dirty="0" smtClean="0"/>
              <a:t>n </a:t>
            </a:r>
            <a:r>
              <a:rPr lang="en-US" dirty="0"/>
              <a:t>an </a:t>
            </a:r>
            <a:r>
              <a:rPr lang="en-US" b="1" dirty="0"/>
              <a:t>economic</a:t>
            </a:r>
            <a:r>
              <a:rPr lang="en-US" dirty="0"/>
              <a:t> sense, an </a:t>
            </a:r>
            <a:r>
              <a:rPr lang="en-US" b="1" dirty="0"/>
              <a:t>investment</a:t>
            </a:r>
            <a:r>
              <a:rPr lang="en-US" dirty="0"/>
              <a:t> is the purchase of goods that are not consumed today but are used in the future to create wealth. In finance, </a:t>
            </a:r>
            <a:r>
              <a:rPr lang="en-US" dirty="0" smtClean="0"/>
              <a:t>an </a:t>
            </a:r>
            <a:r>
              <a:rPr lang="en-US" b="1" dirty="0" smtClean="0"/>
              <a:t>investment</a:t>
            </a:r>
            <a:r>
              <a:rPr lang="en-US" dirty="0"/>
              <a:t> is a monetary asset purchased with the idea that the asset will provide income in the future or will later be sold at a higher price for a profit</a:t>
            </a:r>
            <a:r>
              <a:rPr lang="en-US" dirty="0" smtClean="0"/>
              <a:t>. </a:t>
            </a:r>
            <a:r>
              <a:rPr lang="en-US" dirty="0"/>
              <a:t>For example Investments can be stocks, bonds, mutual funds, interest-bearing accounts, land, derivatives, real estate, artwork, old comic books, jewelry -- anything an investor believes will produce income (usually in the form of interest or rents) or become worth more.</a:t>
            </a:r>
            <a:endParaRPr lang="en-US" dirty="0" smtClean="0"/>
          </a:p>
          <a:p>
            <a:r>
              <a:rPr lang="en-US" dirty="0" smtClean="0"/>
              <a:t>Jun </a:t>
            </a:r>
            <a:r>
              <a:rPr lang="en-US" dirty="0"/>
              <a:t>30, 2019</a:t>
            </a:r>
            <a:endParaRPr lang="en-US" dirty="0">
              <a:latin typeface="+mn-lt"/>
            </a:endParaRPr>
          </a:p>
        </p:txBody>
      </p:sp>
      <p:sp>
        <p:nvSpPr>
          <p:cNvPr id="15" name="TextBox 14"/>
          <p:cNvSpPr txBox="1"/>
          <p:nvPr/>
        </p:nvSpPr>
        <p:spPr>
          <a:xfrm>
            <a:off x="5922235" y="3815141"/>
            <a:ext cx="516488" cy="369332"/>
          </a:xfrm>
          <a:prstGeom prst="rect">
            <a:avLst/>
          </a:prstGeom>
          <a:noFill/>
        </p:spPr>
        <p:txBody>
          <a:bodyPr wrap="none" rtlCol="0">
            <a:spAutoFit/>
          </a:bodyPr>
          <a:lstStyle/>
          <a:p>
            <a:r>
              <a:rPr lang="en-US" sz="900" dirty="0" smtClean="0">
                <a:solidFill>
                  <a:schemeClr val="bg1"/>
                </a:solidFill>
              </a:rPr>
              <a:t>PRICE</a:t>
            </a:r>
          </a:p>
          <a:p>
            <a:r>
              <a:rPr lang="en-US" sz="900" dirty="0" smtClean="0">
                <a:solidFill>
                  <a:schemeClr val="bg1"/>
                </a:solidFill>
              </a:rPr>
              <a:t>VT</a:t>
            </a:r>
            <a:endParaRPr lang="en-US" sz="1050" dirty="0">
              <a:solidFill>
                <a:schemeClr val="bg1"/>
              </a:solidFill>
            </a:endParaRPr>
          </a:p>
        </p:txBody>
      </p:sp>
      <p:sp>
        <p:nvSpPr>
          <p:cNvPr id="16" name="TextBox 15"/>
          <p:cNvSpPr txBox="1"/>
          <p:nvPr/>
        </p:nvSpPr>
        <p:spPr>
          <a:xfrm>
            <a:off x="8727556" y="6352203"/>
            <a:ext cx="710452" cy="392415"/>
          </a:xfrm>
          <a:prstGeom prst="rect">
            <a:avLst/>
          </a:prstGeom>
          <a:noFill/>
        </p:spPr>
        <p:txBody>
          <a:bodyPr wrap="none" rtlCol="0">
            <a:spAutoFit/>
          </a:bodyPr>
          <a:lstStyle/>
          <a:p>
            <a:pPr algn="ctr"/>
            <a:r>
              <a:rPr lang="en-US" sz="900" dirty="0" smtClean="0">
                <a:solidFill>
                  <a:schemeClr val="bg1"/>
                </a:solidFill>
              </a:rPr>
              <a:t>Quantity</a:t>
            </a:r>
          </a:p>
          <a:p>
            <a:pPr algn="ctr"/>
            <a:r>
              <a:rPr lang="en-US" sz="1050" dirty="0" smtClean="0">
                <a:solidFill>
                  <a:schemeClr val="bg1"/>
                </a:solidFill>
              </a:rPr>
              <a:t>K. Shells</a:t>
            </a:r>
            <a:endParaRPr lang="en-US" sz="1050" dirty="0">
              <a:solidFill>
                <a:schemeClr val="bg1"/>
              </a:solidFill>
            </a:endParaRPr>
          </a:p>
        </p:txBody>
      </p:sp>
      <p:sp>
        <p:nvSpPr>
          <p:cNvPr id="3" name="Subtitle 2"/>
          <p:cNvSpPr>
            <a:spLocks noGrp="1"/>
          </p:cNvSpPr>
          <p:nvPr>
            <p:ph type="subTitle" idx="1"/>
          </p:nvPr>
        </p:nvSpPr>
        <p:spPr>
          <a:xfrm>
            <a:off x="888068" y="3955368"/>
            <a:ext cx="7891272" cy="371750"/>
          </a:xfrm>
        </p:spPr>
        <p:txBody>
          <a:bodyPr>
            <a:normAutofit lnSpcReduction="10000"/>
          </a:bodyPr>
          <a:lstStyle/>
          <a:p>
            <a:r>
              <a:rPr lang="en-US" dirty="0" smtClean="0"/>
              <a:t>In Producer decision </a:t>
            </a:r>
            <a:r>
              <a:rPr lang="en-US" dirty="0" smtClean="0">
                <a:solidFill>
                  <a:srgbClr val="00B0F0"/>
                </a:solidFill>
              </a:rPr>
              <a:t> </a:t>
            </a:r>
            <a:endParaRPr lang="en-US" dirty="0"/>
          </a:p>
        </p:txBody>
      </p:sp>
      <p:sp>
        <p:nvSpPr>
          <p:cNvPr id="5" name="Rectangle 4"/>
          <p:cNvSpPr/>
          <p:nvPr/>
        </p:nvSpPr>
        <p:spPr>
          <a:xfrm>
            <a:off x="888068" y="568650"/>
            <a:ext cx="7563723" cy="369332"/>
          </a:xfrm>
          <a:prstGeom prst="rect">
            <a:avLst/>
          </a:prstGeom>
        </p:spPr>
        <p:txBody>
          <a:bodyPr wrap="square">
            <a:spAutoFit/>
          </a:bodyPr>
          <a:lstStyle/>
          <a:p>
            <a:r>
              <a:rPr lang="en-US" dirty="0"/>
              <a:t>https://www.investopedia.com/terms/i/investment.asp</a:t>
            </a:r>
          </a:p>
        </p:txBody>
      </p:sp>
      <p:sp>
        <p:nvSpPr>
          <p:cNvPr id="6" name="Rectangle 5"/>
          <p:cNvSpPr/>
          <p:nvPr/>
        </p:nvSpPr>
        <p:spPr>
          <a:xfrm>
            <a:off x="888068" y="906897"/>
            <a:ext cx="5939446" cy="369332"/>
          </a:xfrm>
          <a:prstGeom prst="rect">
            <a:avLst/>
          </a:prstGeom>
        </p:spPr>
        <p:txBody>
          <a:bodyPr wrap="none">
            <a:spAutoFit/>
          </a:bodyPr>
          <a:lstStyle/>
          <a:p>
            <a:r>
              <a:rPr lang="en-US" dirty="0"/>
              <a:t>https://investinganswers.com/dictionary/i/investment</a:t>
            </a:r>
          </a:p>
        </p:txBody>
      </p:sp>
    </p:spTree>
    <p:extLst>
      <p:ext uri="{BB962C8B-B14F-4D97-AF65-F5344CB8AC3E}">
        <p14:creationId xmlns:p14="http://schemas.microsoft.com/office/powerpoint/2010/main" val="42131611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barn(inVertical)">
                                      <p:cBhvr>
                                        <p:cTn id="1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1"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51560" y="1091563"/>
            <a:ext cx="9966960" cy="3035808"/>
          </a:xfrm>
        </p:spPr>
        <p:txBody>
          <a:bodyPr/>
          <a:lstStyle/>
          <a:p>
            <a:r>
              <a:rPr lang="en-US" sz="8000" dirty="0" smtClean="0"/>
              <a:t>Economies of scale</a:t>
            </a:r>
            <a:endParaRPr lang="en-US" sz="8000" u="sng" dirty="0"/>
          </a:p>
        </p:txBody>
      </p:sp>
      <p:sp>
        <p:nvSpPr>
          <p:cNvPr id="11" name="Rectangle 7"/>
          <p:cNvSpPr>
            <a:spLocks noChangeArrowheads="1"/>
          </p:cNvSpPr>
          <p:nvPr/>
        </p:nvSpPr>
        <p:spPr bwMode="auto">
          <a:xfrm>
            <a:off x="888068" y="4782766"/>
            <a:ext cx="8354990" cy="1631216"/>
          </a:xfrm>
          <a:prstGeom prst="rect">
            <a:avLst/>
          </a:prstGeom>
          <a:noFill/>
          <a:ln w="9525">
            <a:noFill/>
            <a:miter lim="800000"/>
            <a:headEnd/>
            <a:tailEnd/>
          </a:ln>
          <a:effectLst/>
          <a:extLst/>
        </p:spPr>
        <p:txBody>
          <a:bodyPr vert="horz" wrap="square" lIns="91440" tIns="45720" rIns="91440" bIns="4572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en-US" sz="2000" b="1" u="sng" dirty="0" smtClean="0">
                <a:effectLst>
                  <a:outerShdw blurRad="38100" dist="38100" dir="2700000" algn="tl">
                    <a:srgbClr val="000000">
                      <a:alpha val="43137"/>
                    </a:srgbClr>
                  </a:outerShdw>
                </a:effectLst>
                <a:latin typeface="+mn-lt"/>
              </a:rPr>
              <a:t>Definition: </a:t>
            </a:r>
            <a:r>
              <a:rPr lang="en-US" sz="2000" dirty="0">
                <a:latin typeface="+mn-lt"/>
              </a:rPr>
              <a:t>Economies of Scale refer to the cost advantage experienced by a firm when it increases its level of output. ... The greater the quantity of output produced, the lower the per-unit fixed cost. Fixed costs do not change with increases/decreases in units of. Economies of scale also result in a fall in average variable costs.</a:t>
            </a:r>
          </a:p>
        </p:txBody>
      </p:sp>
      <p:sp>
        <p:nvSpPr>
          <p:cNvPr id="15" name="TextBox 14"/>
          <p:cNvSpPr txBox="1"/>
          <p:nvPr/>
        </p:nvSpPr>
        <p:spPr>
          <a:xfrm>
            <a:off x="5922235" y="3815141"/>
            <a:ext cx="516488" cy="369332"/>
          </a:xfrm>
          <a:prstGeom prst="rect">
            <a:avLst/>
          </a:prstGeom>
          <a:noFill/>
        </p:spPr>
        <p:txBody>
          <a:bodyPr wrap="none" rtlCol="0">
            <a:spAutoFit/>
          </a:bodyPr>
          <a:lstStyle/>
          <a:p>
            <a:r>
              <a:rPr lang="en-US" sz="900" dirty="0" smtClean="0">
                <a:solidFill>
                  <a:schemeClr val="bg1"/>
                </a:solidFill>
              </a:rPr>
              <a:t>PRICE</a:t>
            </a:r>
          </a:p>
          <a:p>
            <a:r>
              <a:rPr lang="en-US" sz="900" dirty="0" smtClean="0">
                <a:solidFill>
                  <a:schemeClr val="bg1"/>
                </a:solidFill>
              </a:rPr>
              <a:t>VT</a:t>
            </a:r>
            <a:endParaRPr lang="en-US" sz="1050" dirty="0">
              <a:solidFill>
                <a:schemeClr val="bg1"/>
              </a:solidFill>
            </a:endParaRPr>
          </a:p>
        </p:txBody>
      </p:sp>
      <p:sp>
        <p:nvSpPr>
          <p:cNvPr id="16" name="TextBox 15"/>
          <p:cNvSpPr txBox="1"/>
          <p:nvPr/>
        </p:nvSpPr>
        <p:spPr>
          <a:xfrm>
            <a:off x="8727556" y="6352203"/>
            <a:ext cx="710452" cy="392415"/>
          </a:xfrm>
          <a:prstGeom prst="rect">
            <a:avLst/>
          </a:prstGeom>
          <a:noFill/>
        </p:spPr>
        <p:txBody>
          <a:bodyPr wrap="none" rtlCol="0">
            <a:spAutoFit/>
          </a:bodyPr>
          <a:lstStyle/>
          <a:p>
            <a:pPr algn="ctr"/>
            <a:r>
              <a:rPr lang="en-US" sz="900" dirty="0" smtClean="0">
                <a:solidFill>
                  <a:schemeClr val="bg1"/>
                </a:solidFill>
              </a:rPr>
              <a:t>Quantity</a:t>
            </a:r>
          </a:p>
          <a:p>
            <a:pPr algn="ctr"/>
            <a:r>
              <a:rPr lang="en-US" sz="1050" dirty="0" smtClean="0">
                <a:solidFill>
                  <a:schemeClr val="bg1"/>
                </a:solidFill>
              </a:rPr>
              <a:t>K. Shells</a:t>
            </a:r>
            <a:endParaRPr lang="en-US" sz="1050" dirty="0">
              <a:solidFill>
                <a:schemeClr val="bg1"/>
              </a:solidFill>
            </a:endParaRPr>
          </a:p>
        </p:txBody>
      </p:sp>
      <p:sp>
        <p:nvSpPr>
          <p:cNvPr id="3" name="Subtitle 2"/>
          <p:cNvSpPr>
            <a:spLocks noGrp="1"/>
          </p:cNvSpPr>
          <p:nvPr>
            <p:ph type="subTitle" idx="1"/>
          </p:nvPr>
        </p:nvSpPr>
        <p:spPr>
          <a:xfrm>
            <a:off x="888068" y="3955368"/>
            <a:ext cx="7891272" cy="371750"/>
          </a:xfrm>
        </p:spPr>
        <p:txBody>
          <a:bodyPr>
            <a:normAutofit lnSpcReduction="10000"/>
          </a:bodyPr>
          <a:lstStyle/>
          <a:p>
            <a:r>
              <a:rPr lang="en-US" dirty="0" smtClean="0"/>
              <a:t>In Producer decision </a:t>
            </a:r>
            <a:r>
              <a:rPr lang="en-US" dirty="0" smtClean="0">
                <a:solidFill>
                  <a:srgbClr val="00B0F0"/>
                </a:solidFill>
              </a:rPr>
              <a:t> </a:t>
            </a:r>
            <a:endParaRPr lang="en-US" dirty="0"/>
          </a:p>
        </p:txBody>
      </p:sp>
      <p:sp>
        <p:nvSpPr>
          <p:cNvPr id="6" name="Rectangle 5"/>
          <p:cNvSpPr/>
          <p:nvPr/>
        </p:nvSpPr>
        <p:spPr>
          <a:xfrm>
            <a:off x="888068" y="906897"/>
            <a:ext cx="10095712" cy="369332"/>
          </a:xfrm>
          <a:prstGeom prst="rect">
            <a:avLst/>
          </a:prstGeom>
        </p:spPr>
        <p:txBody>
          <a:bodyPr wrap="none">
            <a:spAutoFit/>
          </a:bodyPr>
          <a:lstStyle/>
          <a:p>
            <a:r>
              <a:rPr lang="en-US" dirty="0"/>
              <a:t>https://corporatefinanceinstitute.com/resources/knowledge/economics/economies-of-scale/</a:t>
            </a:r>
          </a:p>
        </p:txBody>
      </p:sp>
    </p:spTree>
    <p:extLst>
      <p:ext uri="{BB962C8B-B14F-4D97-AF65-F5344CB8AC3E}">
        <p14:creationId xmlns:p14="http://schemas.microsoft.com/office/powerpoint/2010/main" val="34902532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barn(inVertical)">
                                      <p:cBhvr>
                                        <p:cTn id="1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1"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Individual and market Supply</a:t>
            </a:r>
            <a:endParaRPr lang="en-US" dirty="0"/>
          </a:p>
        </p:txBody>
      </p:sp>
      <p:sp>
        <p:nvSpPr>
          <p:cNvPr id="3" name="Subtitle 2"/>
          <p:cNvSpPr>
            <a:spLocks noGrp="1"/>
          </p:cNvSpPr>
          <p:nvPr>
            <p:ph type="subTitle" idx="1"/>
          </p:nvPr>
        </p:nvSpPr>
        <p:spPr/>
        <p:txBody>
          <a:bodyPr/>
          <a:lstStyle/>
          <a:p>
            <a:r>
              <a:rPr lang="en-US" dirty="0" smtClean="0"/>
              <a:t>Producer decision</a:t>
            </a:r>
            <a:endParaRPr lang="en-US" dirty="0"/>
          </a:p>
        </p:txBody>
      </p:sp>
      <p:sp>
        <p:nvSpPr>
          <p:cNvPr id="4" name="TextBox 3"/>
          <p:cNvSpPr txBox="1"/>
          <p:nvPr/>
        </p:nvSpPr>
        <p:spPr>
          <a:xfrm>
            <a:off x="833381" y="4942150"/>
            <a:ext cx="10215297" cy="646331"/>
          </a:xfrm>
          <a:prstGeom prst="rect">
            <a:avLst/>
          </a:prstGeom>
          <a:noFill/>
        </p:spPr>
        <p:txBody>
          <a:bodyPr wrap="none" rtlCol="0">
            <a:spAutoFit/>
          </a:bodyPr>
          <a:lstStyle/>
          <a:p>
            <a:r>
              <a:rPr lang="en-US" b="1" dirty="0"/>
              <a:t>Individual supply is</a:t>
            </a:r>
            <a:r>
              <a:rPr lang="en-US" dirty="0"/>
              <a:t> the </a:t>
            </a:r>
            <a:r>
              <a:rPr lang="en-US" b="1" dirty="0"/>
              <a:t>supply of</a:t>
            </a:r>
            <a:r>
              <a:rPr lang="en-US" dirty="0"/>
              <a:t> an </a:t>
            </a:r>
            <a:r>
              <a:rPr lang="en-US" b="1" dirty="0" smtClean="0"/>
              <a:t>individual </a:t>
            </a:r>
            <a:r>
              <a:rPr lang="en-US" dirty="0" smtClean="0"/>
              <a:t>producer </a:t>
            </a:r>
            <a:r>
              <a:rPr lang="en-US" dirty="0"/>
              <a:t>at each price whereas </a:t>
            </a:r>
            <a:endParaRPr lang="en-US" dirty="0" smtClean="0"/>
          </a:p>
          <a:p>
            <a:r>
              <a:rPr lang="en-US" b="1" dirty="0" smtClean="0"/>
              <a:t>market </a:t>
            </a:r>
            <a:r>
              <a:rPr lang="en-US" b="1" dirty="0"/>
              <a:t>supply of</a:t>
            </a:r>
            <a:r>
              <a:rPr lang="en-US" dirty="0"/>
              <a:t> </a:t>
            </a:r>
            <a:r>
              <a:rPr lang="en-US" dirty="0" smtClean="0"/>
              <a:t>the </a:t>
            </a:r>
            <a:r>
              <a:rPr lang="en-US" b="1" dirty="0" smtClean="0"/>
              <a:t>individual </a:t>
            </a:r>
            <a:r>
              <a:rPr lang="en-US" b="1" dirty="0"/>
              <a:t>supply</a:t>
            </a:r>
            <a:r>
              <a:rPr lang="en-US" dirty="0"/>
              <a:t> schedules </a:t>
            </a:r>
            <a:r>
              <a:rPr lang="en-US" dirty="0" smtClean="0"/>
              <a:t>is the sum </a:t>
            </a:r>
            <a:r>
              <a:rPr lang="en-US" b="1" dirty="0" smtClean="0"/>
              <a:t>of</a:t>
            </a:r>
            <a:r>
              <a:rPr lang="en-US" dirty="0"/>
              <a:t> all producers </a:t>
            </a:r>
            <a:r>
              <a:rPr lang="en-US" b="1" dirty="0"/>
              <a:t>in </a:t>
            </a:r>
            <a:r>
              <a:rPr lang="en-US" b="1" dirty="0" smtClean="0"/>
              <a:t>the </a:t>
            </a:r>
            <a:r>
              <a:rPr lang="en-US" dirty="0" smtClean="0"/>
              <a:t>industry</a:t>
            </a:r>
            <a:r>
              <a:rPr lang="en-US" dirty="0"/>
              <a:t>.</a:t>
            </a:r>
          </a:p>
        </p:txBody>
      </p:sp>
      <p:pic>
        <p:nvPicPr>
          <p:cNvPr id="5" name="Picture 4"/>
          <p:cNvPicPr>
            <a:picLocks noChangeAspect="1"/>
          </p:cNvPicPr>
          <p:nvPr/>
        </p:nvPicPr>
        <p:blipFill>
          <a:blip r:embed="rId2">
            <a:extLst>
              <a:ext uri="{BEBA8EAE-BF5A-486C-A8C5-ECC9F3942E4B}">
                <a14:imgProps xmlns:a14="http://schemas.microsoft.com/office/drawing/2010/main">
                  <a14:imgLayer r:embed="rId3">
                    <a14:imgEffect>
                      <a14:artisticPhotocopy/>
                    </a14:imgEffect>
                  </a14:imgLayer>
                </a14:imgProps>
              </a:ext>
            </a:extLst>
          </a:blip>
          <a:stretch>
            <a:fillRect/>
          </a:stretch>
        </p:blipFill>
        <p:spPr>
          <a:xfrm>
            <a:off x="8370495" y="1946024"/>
            <a:ext cx="2476500" cy="139065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6" name="Rectangle 5"/>
          <p:cNvSpPr/>
          <p:nvPr/>
        </p:nvSpPr>
        <p:spPr>
          <a:xfrm>
            <a:off x="833381" y="5877934"/>
            <a:ext cx="10646413" cy="307777"/>
          </a:xfrm>
          <a:prstGeom prst="rect">
            <a:avLst/>
          </a:prstGeom>
        </p:spPr>
        <p:txBody>
          <a:bodyPr wrap="square">
            <a:spAutoFit/>
          </a:bodyPr>
          <a:lstStyle/>
          <a:p>
            <a:pPr algn="ctr"/>
            <a:r>
              <a:rPr lang="en-US" sz="1400" dirty="0" smtClean="0"/>
              <a:t>https://www.tutor2u.net/economics/reference/difference-between-individual-and-market-supply</a:t>
            </a:r>
            <a:endParaRPr lang="en-US" sz="1400" dirty="0"/>
          </a:p>
        </p:txBody>
      </p:sp>
    </p:spTree>
    <p:extLst>
      <p:ext uri="{BB962C8B-B14F-4D97-AF65-F5344CB8AC3E}">
        <p14:creationId xmlns:p14="http://schemas.microsoft.com/office/powerpoint/2010/main" val="25306149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additive="base">
                                        <p:cTn id="17" dur="500" fill="hold"/>
                                        <p:tgtEl>
                                          <p:spTgt spid="5"/>
                                        </p:tgtEl>
                                        <p:attrNameLst>
                                          <p:attrName>ppt_x</p:attrName>
                                        </p:attrNameLst>
                                      </p:cBhvr>
                                      <p:tavLst>
                                        <p:tav tm="0">
                                          <p:val>
                                            <p:strVal val="#ppt_x"/>
                                          </p:val>
                                        </p:tav>
                                        <p:tav tm="100000">
                                          <p:val>
                                            <p:strVal val="#ppt_x"/>
                                          </p:val>
                                        </p:tav>
                                      </p:tavLst>
                                    </p:anim>
                                    <p:anim calcmode="lin" valueType="num">
                                      <p:cBhvr additive="base">
                                        <p:cTn id="1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51560" y="1091563"/>
            <a:ext cx="9966960" cy="3035808"/>
          </a:xfrm>
        </p:spPr>
        <p:txBody>
          <a:bodyPr/>
          <a:lstStyle/>
          <a:p>
            <a:r>
              <a:rPr lang="en-US" sz="8000" dirty="0" smtClean="0"/>
              <a:t>diseconomies of scale</a:t>
            </a:r>
            <a:endParaRPr lang="en-US" sz="8000" u="sng" dirty="0"/>
          </a:p>
        </p:txBody>
      </p:sp>
      <p:sp>
        <p:nvSpPr>
          <p:cNvPr id="11" name="Rectangle 7"/>
          <p:cNvSpPr>
            <a:spLocks noChangeArrowheads="1"/>
          </p:cNvSpPr>
          <p:nvPr/>
        </p:nvSpPr>
        <p:spPr bwMode="auto">
          <a:xfrm>
            <a:off x="888068" y="4782766"/>
            <a:ext cx="8354990" cy="1323439"/>
          </a:xfrm>
          <a:prstGeom prst="rect">
            <a:avLst/>
          </a:prstGeom>
          <a:noFill/>
          <a:ln w="9525">
            <a:noFill/>
            <a:miter lim="800000"/>
            <a:headEnd/>
            <a:tailEnd/>
          </a:ln>
          <a:effectLst/>
          <a:extLst/>
        </p:spPr>
        <p:txBody>
          <a:bodyPr vert="horz" wrap="square" lIns="91440" tIns="45720" rIns="91440" bIns="4572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en-US" sz="2000" b="1" u="sng" dirty="0" smtClean="0">
                <a:effectLst>
                  <a:outerShdw blurRad="38100" dist="38100" dir="2700000" algn="tl">
                    <a:srgbClr val="000000">
                      <a:alpha val="43137"/>
                    </a:srgbClr>
                  </a:outerShdw>
                </a:effectLst>
                <a:latin typeface="+mn-lt"/>
              </a:rPr>
              <a:t>Definition: </a:t>
            </a:r>
            <a:r>
              <a:rPr lang="en-US" sz="2000" dirty="0"/>
              <a:t>In microeconomics, </a:t>
            </a:r>
            <a:r>
              <a:rPr lang="en-US" sz="2000" b="1" dirty="0"/>
              <a:t>diseconomies of scale</a:t>
            </a:r>
            <a:r>
              <a:rPr lang="en-US" sz="2000" dirty="0"/>
              <a:t> are the cost disadvantages that </a:t>
            </a:r>
            <a:r>
              <a:rPr lang="en-US" sz="2000" b="1" dirty="0"/>
              <a:t>economic</a:t>
            </a:r>
            <a:r>
              <a:rPr lang="en-US" sz="2000" dirty="0"/>
              <a:t> actors accrue due to an increase in organizational size or in output, resulting in </a:t>
            </a:r>
            <a:r>
              <a:rPr lang="en-US" sz="2000" b="1" dirty="0"/>
              <a:t>production</a:t>
            </a:r>
            <a:r>
              <a:rPr lang="en-US" sz="2000" dirty="0"/>
              <a:t> of goods and services at increased per-unit costs.</a:t>
            </a:r>
            <a:endParaRPr lang="en-US" sz="2000" dirty="0">
              <a:latin typeface="+mn-lt"/>
            </a:endParaRPr>
          </a:p>
        </p:txBody>
      </p:sp>
      <p:sp>
        <p:nvSpPr>
          <p:cNvPr id="15" name="TextBox 14"/>
          <p:cNvSpPr txBox="1"/>
          <p:nvPr/>
        </p:nvSpPr>
        <p:spPr>
          <a:xfrm>
            <a:off x="5922235" y="3815141"/>
            <a:ext cx="516488" cy="369332"/>
          </a:xfrm>
          <a:prstGeom prst="rect">
            <a:avLst/>
          </a:prstGeom>
          <a:noFill/>
        </p:spPr>
        <p:txBody>
          <a:bodyPr wrap="none" rtlCol="0">
            <a:spAutoFit/>
          </a:bodyPr>
          <a:lstStyle/>
          <a:p>
            <a:r>
              <a:rPr lang="en-US" sz="900" dirty="0" smtClean="0">
                <a:solidFill>
                  <a:schemeClr val="bg1"/>
                </a:solidFill>
              </a:rPr>
              <a:t>PRICE</a:t>
            </a:r>
          </a:p>
          <a:p>
            <a:r>
              <a:rPr lang="en-US" sz="900" dirty="0" smtClean="0">
                <a:solidFill>
                  <a:schemeClr val="bg1"/>
                </a:solidFill>
              </a:rPr>
              <a:t>VT</a:t>
            </a:r>
            <a:endParaRPr lang="en-US" sz="1050" dirty="0">
              <a:solidFill>
                <a:schemeClr val="bg1"/>
              </a:solidFill>
            </a:endParaRPr>
          </a:p>
        </p:txBody>
      </p:sp>
      <p:sp>
        <p:nvSpPr>
          <p:cNvPr id="16" name="TextBox 15"/>
          <p:cNvSpPr txBox="1"/>
          <p:nvPr/>
        </p:nvSpPr>
        <p:spPr>
          <a:xfrm>
            <a:off x="8727556" y="6352203"/>
            <a:ext cx="710452" cy="392415"/>
          </a:xfrm>
          <a:prstGeom prst="rect">
            <a:avLst/>
          </a:prstGeom>
          <a:noFill/>
        </p:spPr>
        <p:txBody>
          <a:bodyPr wrap="none" rtlCol="0">
            <a:spAutoFit/>
          </a:bodyPr>
          <a:lstStyle/>
          <a:p>
            <a:pPr algn="ctr"/>
            <a:r>
              <a:rPr lang="en-US" sz="900" dirty="0" smtClean="0">
                <a:solidFill>
                  <a:schemeClr val="bg1"/>
                </a:solidFill>
              </a:rPr>
              <a:t>Quantity</a:t>
            </a:r>
          </a:p>
          <a:p>
            <a:pPr algn="ctr"/>
            <a:r>
              <a:rPr lang="en-US" sz="1050" dirty="0" smtClean="0">
                <a:solidFill>
                  <a:schemeClr val="bg1"/>
                </a:solidFill>
              </a:rPr>
              <a:t>K. Shells</a:t>
            </a:r>
            <a:endParaRPr lang="en-US" sz="1050" dirty="0">
              <a:solidFill>
                <a:schemeClr val="bg1"/>
              </a:solidFill>
            </a:endParaRPr>
          </a:p>
        </p:txBody>
      </p:sp>
      <p:sp>
        <p:nvSpPr>
          <p:cNvPr id="3" name="Subtitle 2"/>
          <p:cNvSpPr>
            <a:spLocks noGrp="1"/>
          </p:cNvSpPr>
          <p:nvPr>
            <p:ph type="subTitle" idx="1"/>
          </p:nvPr>
        </p:nvSpPr>
        <p:spPr>
          <a:xfrm>
            <a:off x="888068" y="3955368"/>
            <a:ext cx="7891272" cy="371750"/>
          </a:xfrm>
        </p:spPr>
        <p:txBody>
          <a:bodyPr>
            <a:normAutofit lnSpcReduction="10000"/>
          </a:bodyPr>
          <a:lstStyle/>
          <a:p>
            <a:r>
              <a:rPr lang="en-US" dirty="0" smtClean="0"/>
              <a:t>In Producer decision </a:t>
            </a:r>
            <a:r>
              <a:rPr lang="en-US" dirty="0" smtClean="0">
                <a:solidFill>
                  <a:srgbClr val="00B0F0"/>
                </a:solidFill>
              </a:rPr>
              <a:t> </a:t>
            </a:r>
            <a:endParaRPr lang="en-US" dirty="0"/>
          </a:p>
        </p:txBody>
      </p:sp>
      <p:sp>
        <p:nvSpPr>
          <p:cNvPr id="6" name="Rectangle 5"/>
          <p:cNvSpPr/>
          <p:nvPr/>
        </p:nvSpPr>
        <p:spPr>
          <a:xfrm>
            <a:off x="888068" y="906897"/>
            <a:ext cx="5926174" cy="369332"/>
          </a:xfrm>
          <a:prstGeom prst="rect">
            <a:avLst/>
          </a:prstGeom>
        </p:spPr>
        <p:txBody>
          <a:bodyPr wrap="none">
            <a:spAutoFit/>
          </a:bodyPr>
          <a:lstStyle/>
          <a:p>
            <a:r>
              <a:rPr lang="en-US" dirty="0"/>
              <a:t>https://en.wikipedia.org/wiki/Diseconomies_of_scale</a:t>
            </a:r>
          </a:p>
        </p:txBody>
      </p:sp>
    </p:spTree>
    <p:extLst>
      <p:ext uri="{BB962C8B-B14F-4D97-AF65-F5344CB8AC3E}">
        <p14:creationId xmlns:p14="http://schemas.microsoft.com/office/powerpoint/2010/main" val="1638348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barn(inVertical)">
                                      <p:cBhvr>
                                        <p:cTn id="1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1"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51560" y="1091563"/>
            <a:ext cx="9966960" cy="3035808"/>
          </a:xfrm>
        </p:spPr>
        <p:txBody>
          <a:bodyPr/>
          <a:lstStyle/>
          <a:p>
            <a:r>
              <a:rPr lang="en-US" sz="8000" dirty="0" smtClean="0"/>
              <a:t>Effects of technology</a:t>
            </a:r>
            <a:endParaRPr lang="en-US" sz="8000" u="sng" dirty="0"/>
          </a:p>
        </p:txBody>
      </p:sp>
      <p:sp>
        <p:nvSpPr>
          <p:cNvPr id="11" name="Rectangle 7"/>
          <p:cNvSpPr>
            <a:spLocks noChangeArrowheads="1"/>
          </p:cNvSpPr>
          <p:nvPr/>
        </p:nvSpPr>
        <p:spPr bwMode="auto">
          <a:xfrm>
            <a:off x="888068" y="4782766"/>
            <a:ext cx="8354990" cy="1631216"/>
          </a:xfrm>
          <a:prstGeom prst="rect">
            <a:avLst/>
          </a:prstGeom>
          <a:noFill/>
          <a:ln w="9525">
            <a:noFill/>
            <a:miter lim="800000"/>
            <a:headEnd/>
            <a:tailEnd/>
          </a:ln>
          <a:effectLst/>
          <a:extLst/>
        </p:spPr>
        <p:txBody>
          <a:bodyPr vert="horz" wrap="square" lIns="91440" tIns="45720" rIns="91440" bIns="4572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en-US" sz="2000" b="1" dirty="0" smtClean="0"/>
              <a:t>Technology</a:t>
            </a:r>
            <a:r>
              <a:rPr lang="en-US" sz="2000" dirty="0"/>
              <a:t> Increases </a:t>
            </a:r>
            <a:r>
              <a:rPr lang="en-US" sz="2000" b="1" dirty="0"/>
              <a:t>Productivity</a:t>
            </a:r>
            <a:endParaRPr lang="en-US" sz="2000" dirty="0"/>
          </a:p>
          <a:p>
            <a:r>
              <a:rPr lang="en-US" sz="2000" dirty="0"/>
              <a:t>When a nation develops new </a:t>
            </a:r>
            <a:r>
              <a:rPr lang="en-US" sz="2000" b="1" dirty="0"/>
              <a:t>technology</a:t>
            </a:r>
            <a:r>
              <a:rPr lang="en-US" sz="2000" dirty="0"/>
              <a:t>, it applies this new understanding to the production of goods and services in order to produce more output per unit of input. In other words, workers </a:t>
            </a:r>
            <a:r>
              <a:rPr lang="en-US" sz="2000" b="1" dirty="0"/>
              <a:t>can</a:t>
            </a:r>
            <a:r>
              <a:rPr lang="en-US" sz="2000" dirty="0"/>
              <a:t> produce goods and services faster, better, or cheaper.</a:t>
            </a:r>
            <a:endParaRPr lang="en-US" sz="2000" dirty="0">
              <a:latin typeface="+mn-lt"/>
            </a:endParaRPr>
          </a:p>
        </p:txBody>
      </p:sp>
      <p:sp>
        <p:nvSpPr>
          <p:cNvPr id="15" name="TextBox 14"/>
          <p:cNvSpPr txBox="1"/>
          <p:nvPr/>
        </p:nvSpPr>
        <p:spPr>
          <a:xfrm>
            <a:off x="5922235" y="3815141"/>
            <a:ext cx="516488" cy="369332"/>
          </a:xfrm>
          <a:prstGeom prst="rect">
            <a:avLst/>
          </a:prstGeom>
          <a:noFill/>
        </p:spPr>
        <p:txBody>
          <a:bodyPr wrap="none" rtlCol="0">
            <a:spAutoFit/>
          </a:bodyPr>
          <a:lstStyle/>
          <a:p>
            <a:r>
              <a:rPr lang="en-US" sz="900" dirty="0" smtClean="0">
                <a:solidFill>
                  <a:schemeClr val="bg1"/>
                </a:solidFill>
              </a:rPr>
              <a:t>PRICE</a:t>
            </a:r>
          </a:p>
          <a:p>
            <a:r>
              <a:rPr lang="en-US" sz="900" dirty="0" smtClean="0">
                <a:solidFill>
                  <a:schemeClr val="bg1"/>
                </a:solidFill>
              </a:rPr>
              <a:t>VT</a:t>
            </a:r>
            <a:endParaRPr lang="en-US" sz="1050" dirty="0">
              <a:solidFill>
                <a:schemeClr val="bg1"/>
              </a:solidFill>
            </a:endParaRPr>
          </a:p>
        </p:txBody>
      </p:sp>
      <p:sp>
        <p:nvSpPr>
          <p:cNvPr id="16" name="TextBox 15"/>
          <p:cNvSpPr txBox="1"/>
          <p:nvPr/>
        </p:nvSpPr>
        <p:spPr>
          <a:xfrm>
            <a:off x="8727556" y="6352203"/>
            <a:ext cx="710452" cy="392415"/>
          </a:xfrm>
          <a:prstGeom prst="rect">
            <a:avLst/>
          </a:prstGeom>
          <a:noFill/>
        </p:spPr>
        <p:txBody>
          <a:bodyPr wrap="none" rtlCol="0">
            <a:spAutoFit/>
          </a:bodyPr>
          <a:lstStyle/>
          <a:p>
            <a:pPr algn="ctr"/>
            <a:r>
              <a:rPr lang="en-US" sz="900" dirty="0" smtClean="0">
                <a:solidFill>
                  <a:schemeClr val="bg1"/>
                </a:solidFill>
              </a:rPr>
              <a:t>Quantity</a:t>
            </a:r>
          </a:p>
          <a:p>
            <a:pPr algn="ctr"/>
            <a:r>
              <a:rPr lang="en-US" sz="1050" dirty="0" smtClean="0">
                <a:solidFill>
                  <a:schemeClr val="bg1"/>
                </a:solidFill>
              </a:rPr>
              <a:t>K. Shells</a:t>
            </a:r>
            <a:endParaRPr lang="en-US" sz="1050" dirty="0">
              <a:solidFill>
                <a:schemeClr val="bg1"/>
              </a:solidFill>
            </a:endParaRPr>
          </a:p>
        </p:txBody>
      </p:sp>
      <p:sp>
        <p:nvSpPr>
          <p:cNvPr id="3" name="Subtitle 2"/>
          <p:cNvSpPr>
            <a:spLocks noGrp="1"/>
          </p:cNvSpPr>
          <p:nvPr>
            <p:ph type="subTitle" idx="1"/>
          </p:nvPr>
        </p:nvSpPr>
        <p:spPr>
          <a:xfrm>
            <a:off x="888068" y="3955368"/>
            <a:ext cx="7891272" cy="371750"/>
          </a:xfrm>
        </p:spPr>
        <p:txBody>
          <a:bodyPr>
            <a:normAutofit lnSpcReduction="10000"/>
          </a:bodyPr>
          <a:lstStyle/>
          <a:p>
            <a:r>
              <a:rPr lang="en-US" dirty="0" smtClean="0"/>
              <a:t>On productivity</a:t>
            </a:r>
            <a:endParaRPr lang="en-US" dirty="0"/>
          </a:p>
        </p:txBody>
      </p:sp>
      <p:sp>
        <p:nvSpPr>
          <p:cNvPr id="6" name="Rectangle 5"/>
          <p:cNvSpPr/>
          <p:nvPr/>
        </p:nvSpPr>
        <p:spPr>
          <a:xfrm>
            <a:off x="888068" y="906897"/>
            <a:ext cx="10727167" cy="369332"/>
          </a:xfrm>
          <a:prstGeom prst="rect">
            <a:avLst/>
          </a:prstGeom>
        </p:spPr>
        <p:txBody>
          <a:bodyPr wrap="none">
            <a:spAutoFit/>
          </a:bodyPr>
          <a:lstStyle/>
          <a:p>
            <a:r>
              <a:rPr lang="en-US" dirty="0"/>
              <a:t>https://study.com/academy/lesson/how-technology-research-development-affect-productivity.html</a:t>
            </a:r>
          </a:p>
        </p:txBody>
      </p:sp>
    </p:spTree>
    <p:extLst>
      <p:ext uri="{BB962C8B-B14F-4D97-AF65-F5344CB8AC3E}">
        <p14:creationId xmlns:p14="http://schemas.microsoft.com/office/powerpoint/2010/main" val="32237640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barn(inVertical)">
                                      <p:cBhvr>
                                        <p:cTn id="1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1"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51560" y="1091563"/>
            <a:ext cx="9966960" cy="3035808"/>
          </a:xfrm>
        </p:spPr>
        <p:txBody>
          <a:bodyPr/>
          <a:lstStyle/>
          <a:p>
            <a:r>
              <a:rPr lang="en-US" sz="8000" dirty="0" smtClean="0"/>
              <a:t>Effects of specialization</a:t>
            </a:r>
            <a:endParaRPr lang="en-US" sz="8000" u="sng" dirty="0"/>
          </a:p>
        </p:txBody>
      </p:sp>
      <p:sp>
        <p:nvSpPr>
          <p:cNvPr id="11" name="Rectangle 7"/>
          <p:cNvSpPr>
            <a:spLocks noChangeArrowheads="1"/>
          </p:cNvSpPr>
          <p:nvPr/>
        </p:nvSpPr>
        <p:spPr bwMode="auto">
          <a:xfrm>
            <a:off x="888068" y="4594754"/>
            <a:ext cx="8354990" cy="1938992"/>
          </a:xfrm>
          <a:prstGeom prst="rect">
            <a:avLst/>
          </a:prstGeom>
          <a:noFill/>
          <a:ln w="9525">
            <a:noFill/>
            <a:miter lim="800000"/>
            <a:headEnd/>
            <a:tailEnd/>
          </a:ln>
          <a:effectLst/>
          <a:extLst/>
        </p:spPr>
        <p:txBody>
          <a:bodyPr vert="horz" wrap="square" lIns="91440" tIns="45720" rIns="91440" bIns="4572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en-US" sz="2000" b="1" dirty="0" smtClean="0">
                <a:latin typeface="arial" panose="020B0604020202020204" pitchFamily="34" charset="0"/>
              </a:rPr>
              <a:t>Specialization</a:t>
            </a:r>
            <a:r>
              <a:rPr lang="en-US" sz="2000" dirty="0" smtClean="0">
                <a:latin typeface="arial" panose="020B0604020202020204" pitchFamily="34" charset="0"/>
              </a:rPr>
              <a:t> can lead to economies of scale because it allows for increased output. ... This supports growth as a </a:t>
            </a:r>
            <a:r>
              <a:rPr lang="en-US" sz="2000" b="1" dirty="0" smtClean="0">
                <a:latin typeface="arial" panose="020B0604020202020204" pitchFamily="34" charset="0"/>
              </a:rPr>
              <a:t>specialization</a:t>
            </a:r>
            <a:r>
              <a:rPr lang="en-US" sz="2000" dirty="0" smtClean="0">
                <a:latin typeface="arial" panose="020B0604020202020204" pitchFamily="34" charset="0"/>
              </a:rPr>
              <a:t> of labor, for example, allows workers to perfect one task rather than focus on many. As workers become more adept at a specialized task, they become more efficient and production increases.</a:t>
            </a:r>
          </a:p>
          <a:p>
            <a:r>
              <a:rPr lang="en-US" sz="2000" dirty="0" smtClean="0">
                <a:latin typeface="arial" panose="020B0604020202020204" pitchFamily="34" charset="0"/>
              </a:rPr>
              <a:t>Nov 19, 2018</a:t>
            </a:r>
            <a:endParaRPr lang="en-US" sz="2000" dirty="0">
              <a:latin typeface="+mn-lt"/>
            </a:endParaRPr>
          </a:p>
        </p:txBody>
      </p:sp>
      <p:sp>
        <p:nvSpPr>
          <p:cNvPr id="15" name="TextBox 14"/>
          <p:cNvSpPr txBox="1"/>
          <p:nvPr/>
        </p:nvSpPr>
        <p:spPr>
          <a:xfrm>
            <a:off x="5922235" y="3815141"/>
            <a:ext cx="516488" cy="369332"/>
          </a:xfrm>
          <a:prstGeom prst="rect">
            <a:avLst/>
          </a:prstGeom>
          <a:noFill/>
        </p:spPr>
        <p:txBody>
          <a:bodyPr wrap="none" rtlCol="0">
            <a:spAutoFit/>
          </a:bodyPr>
          <a:lstStyle/>
          <a:p>
            <a:r>
              <a:rPr lang="en-US" sz="900" dirty="0" smtClean="0">
                <a:solidFill>
                  <a:schemeClr val="bg1"/>
                </a:solidFill>
              </a:rPr>
              <a:t>PRICE</a:t>
            </a:r>
          </a:p>
          <a:p>
            <a:r>
              <a:rPr lang="en-US" sz="900" dirty="0" smtClean="0">
                <a:solidFill>
                  <a:schemeClr val="bg1"/>
                </a:solidFill>
              </a:rPr>
              <a:t>VT</a:t>
            </a:r>
            <a:endParaRPr lang="en-US" sz="1050" dirty="0">
              <a:solidFill>
                <a:schemeClr val="bg1"/>
              </a:solidFill>
            </a:endParaRPr>
          </a:p>
        </p:txBody>
      </p:sp>
      <p:sp>
        <p:nvSpPr>
          <p:cNvPr id="16" name="TextBox 15"/>
          <p:cNvSpPr txBox="1"/>
          <p:nvPr/>
        </p:nvSpPr>
        <p:spPr>
          <a:xfrm>
            <a:off x="8727556" y="6352203"/>
            <a:ext cx="710452" cy="392415"/>
          </a:xfrm>
          <a:prstGeom prst="rect">
            <a:avLst/>
          </a:prstGeom>
          <a:noFill/>
        </p:spPr>
        <p:txBody>
          <a:bodyPr wrap="none" rtlCol="0">
            <a:spAutoFit/>
          </a:bodyPr>
          <a:lstStyle/>
          <a:p>
            <a:pPr algn="ctr"/>
            <a:r>
              <a:rPr lang="en-US" sz="900" dirty="0" smtClean="0">
                <a:solidFill>
                  <a:schemeClr val="bg1"/>
                </a:solidFill>
              </a:rPr>
              <a:t>Quantity</a:t>
            </a:r>
          </a:p>
          <a:p>
            <a:pPr algn="ctr"/>
            <a:r>
              <a:rPr lang="en-US" sz="1050" dirty="0" smtClean="0">
                <a:solidFill>
                  <a:schemeClr val="bg1"/>
                </a:solidFill>
              </a:rPr>
              <a:t>K. Shells</a:t>
            </a:r>
            <a:endParaRPr lang="en-US" sz="1050" dirty="0">
              <a:solidFill>
                <a:schemeClr val="bg1"/>
              </a:solidFill>
            </a:endParaRPr>
          </a:p>
        </p:txBody>
      </p:sp>
      <p:sp>
        <p:nvSpPr>
          <p:cNvPr id="3" name="Subtitle 2"/>
          <p:cNvSpPr>
            <a:spLocks noGrp="1"/>
          </p:cNvSpPr>
          <p:nvPr>
            <p:ph type="subTitle" idx="1"/>
          </p:nvPr>
        </p:nvSpPr>
        <p:spPr>
          <a:xfrm>
            <a:off x="888068" y="3955368"/>
            <a:ext cx="7891272" cy="371750"/>
          </a:xfrm>
        </p:spPr>
        <p:txBody>
          <a:bodyPr>
            <a:normAutofit lnSpcReduction="10000"/>
          </a:bodyPr>
          <a:lstStyle/>
          <a:p>
            <a:r>
              <a:rPr lang="en-US" dirty="0" smtClean="0"/>
              <a:t>On productivity</a:t>
            </a:r>
            <a:endParaRPr lang="en-US" dirty="0"/>
          </a:p>
        </p:txBody>
      </p:sp>
      <p:sp>
        <p:nvSpPr>
          <p:cNvPr id="6" name="Rectangle 5"/>
          <p:cNvSpPr/>
          <p:nvPr/>
        </p:nvSpPr>
        <p:spPr>
          <a:xfrm>
            <a:off x="888068" y="906897"/>
            <a:ext cx="8985345" cy="276999"/>
          </a:xfrm>
          <a:prstGeom prst="rect">
            <a:avLst/>
          </a:prstGeom>
        </p:spPr>
        <p:txBody>
          <a:bodyPr wrap="none">
            <a:spAutoFit/>
          </a:bodyPr>
          <a:lstStyle/>
          <a:p>
            <a:r>
              <a:rPr lang="en-US" sz="1200" dirty="0"/>
              <a:t>https://www.investopedia.com/ask/answers/051115/how-does-specialization-help-companies-achieve-economies-scale.asp</a:t>
            </a:r>
          </a:p>
        </p:txBody>
      </p:sp>
    </p:spTree>
    <p:extLst>
      <p:ext uri="{BB962C8B-B14F-4D97-AF65-F5344CB8AC3E}">
        <p14:creationId xmlns:p14="http://schemas.microsoft.com/office/powerpoint/2010/main" val="11187636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barn(inVertical)">
                                      <p:cBhvr>
                                        <p:cTn id="1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1"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51560" y="1091563"/>
            <a:ext cx="9966960" cy="3035808"/>
          </a:xfrm>
        </p:spPr>
        <p:txBody>
          <a:bodyPr/>
          <a:lstStyle/>
          <a:p>
            <a:r>
              <a:rPr lang="en-US" sz="8000" dirty="0" smtClean="0"/>
              <a:t>Effects of division of labour</a:t>
            </a:r>
            <a:endParaRPr lang="en-US" sz="8000" u="sng" dirty="0"/>
          </a:p>
        </p:txBody>
      </p:sp>
      <p:sp>
        <p:nvSpPr>
          <p:cNvPr id="11" name="Rectangle 7"/>
          <p:cNvSpPr>
            <a:spLocks noChangeArrowheads="1"/>
          </p:cNvSpPr>
          <p:nvPr/>
        </p:nvSpPr>
        <p:spPr bwMode="auto">
          <a:xfrm>
            <a:off x="888068" y="4594754"/>
            <a:ext cx="8354990" cy="1938992"/>
          </a:xfrm>
          <a:prstGeom prst="rect">
            <a:avLst/>
          </a:prstGeom>
          <a:noFill/>
          <a:ln w="9525">
            <a:noFill/>
            <a:miter lim="800000"/>
            <a:headEnd/>
            <a:tailEnd/>
          </a:ln>
          <a:effectLst/>
          <a:extLst/>
        </p:spPr>
        <p:txBody>
          <a:bodyPr vert="horz" wrap="square" lIns="91440" tIns="45720" rIns="91440" bIns="4572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en-US" sz="2000" b="1" dirty="0" smtClean="0"/>
              <a:t>Division </a:t>
            </a:r>
            <a:r>
              <a:rPr lang="en-US" sz="2000" b="1" dirty="0"/>
              <a:t>of labour</a:t>
            </a:r>
            <a:r>
              <a:rPr lang="en-US" sz="2000" dirty="0"/>
              <a:t> is an economic concept which states </a:t>
            </a:r>
            <a:r>
              <a:rPr lang="en-US" sz="2000" dirty="0" smtClean="0"/>
              <a:t>that</a:t>
            </a:r>
            <a:r>
              <a:rPr lang="en-US" sz="2000" dirty="0"/>
              <a:t> </a:t>
            </a:r>
            <a:r>
              <a:rPr lang="en-US" sz="2000" b="1" dirty="0"/>
              <a:t>dividing</a:t>
            </a:r>
            <a:r>
              <a:rPr lang="en-US" sz="2000" dirty="0"/>
              <a:t> the production process into different stages enables workers to focus on specific tasks. If workers can concentrate on one small aspect of production, this </a:t>
            </a:r>
            <a:r>
              <a:rPr lang="en-US" sz="2000" u="sng" dirty="0"/>
              <a:t>increases</a:t>
            </a:r>
            <a:r>
              <a:rPr lang="en-US" sz="2000" dirty="0"/>
              <a:t> overall efficiency – so long as there are sufficient volume and quantity produced</a:t>
            </a:r>
            <a:r>
              <a:rPr lang="en-US" sz="2000" dirty="0" smtClean="0"/>
              <a:t>.</a:t>
            </a:r>
          </a:p>
          <a:p>
            <a:r>
              <a:rPr lang="en-US" sz="2000" dirty="0" smtClean="0"/>
              <a:t>Jan </a:t>
            </a:r>
            <a:r>
              <a:rPr lang="en-US" sz="2000" dirty="0"/>
              <a:t>3, 2017</a:t>
            </a:r>
            <a:endParaRPr lang="en-US" sz="2000" dirty="0">
              <a:latin typeface="+mn-lt"/>
            </a:endParaRPr>
          </a:p>
        </p:txBody>
      </p:sp>
      <p:sp>
        <p:nvSpPr>
          <p:cNvPr id="15" name="TextBox 14"/>
          <p:cNvSpPr txBox="1"/>
          <p:nvPr/>
        </p:nvSpPr>
        <p:spPr>
          <a:xfrm>
            <a:off x="5922235" y="3815141"/>
            <a:ext cx="516488" cy="369332"/>
          </a:xfrm>
          <a:prstGeom prst="rect">
            <a:avLst/>
          </a:prstGeom>
          <a:noFill/>
        </p:spPr>
        <p:txBody>
          <a:bodyPr wrap="none" rtlCol="0">
            <a:spAutoFit/>
          </a:bodyPr>
          <a:lstStyle/>
          <a:p>
            <a:r>
              <a:rPr lang="en-US" sz="900" dirty="0" smtClean="0">
                <a:solidFill>
                  <a:schemeClr val="bg1"/>
                </a:solidFill>
              </a:rPr>
              <a:t>PRICE</a:t>
            </a:r>
          </a:p>
          <a:p>
            <a:r>
              <a:rPr lang="en-US" sz="900" dirty="0" smtClean="0">
                <a:solidFill>
                  <a:schemeClr val="bg1"/>
                </a:solidFill>
              </a:rPr>
              <a:t>VT</a:t>
            </a:r>
            <a:endParaRPr lang="en-US" sz="1050" dirty="0">
              <a:solidFill>
                <a:schemeClr val="bg1"/>
              </a:solidFill>
            </a:endParaRPr>
          </a:p>
        </p:txBody>
      </p:sp>
      <p:sp>
        <p:nvSpPr>
          <p:cNvPr id="16" name="TextBox 15"/>
          <p:cNvSpPr txBox="1"/>
          <p:nvPr/>
        </p:nvSpPr>
        <p:spPr>
          <a:xfrm>
            <a:off x="8727556" y="6352203"/>
            <a:ext cx="710452" cy="392415"/>
          </a:xfrm>
          <a:prstGeom prst="rect">
            <a:avLst/>
          </a:prstGeom>
          <a:noFill/>
        </p:spPr>
        <p:txBody>
          <a:bodyPr wrap="none" rtlCol="0">
            <a:spAutoFit/>
          </a:bodyPr>
          <a:lstStyle/>
          <a:p>
            <a:pPr algn="ctr"/>
            <a:r>
              <a:rPr lang="en-US" sz="900" dirty="0" smtClean="0">
                <a:solidFill>
                  <a:schemeClr val="bg1"/>
                </a:solidFill>
              </a:rPr>
              <a:t>Quantity</a:t>
            </a:r>
          </a:p>
          <a:p>
            <a:pPr algn="ctr"/>
            <a:r>
              <a:rPr lang="en-US" sz="1050" dirty="0" smtClean="0">
                <a:solidFill>
                  <a:schemeClr val="bg1"/>
                </a:solidFill>
              </a:rPr>
              <a:t>K. Shells</a:t>
            </a:r>
            <a:endParaRPr lang="en-US" sz="1050" dirty="0">
              <a:solidFill>
                <a:schemeClr val="bg1"/>
              </a:solidFill>
            </a:endParaRPr>
          </a:p>
        </p:txBody>
      </p:sp>
      <p:sp>
        <p:nvSpPr>
          <p:cNvPr id="3" name="Subtitle 2"/>
          <p:cNvSpPr>
            <a:spLocks noGrp="1"/>
          </p:cNvSpPr>
          <p:nvPr>
            <p:ph type="subTitle" idx="1"/>
          </p:nvPr>
        </p:nvSpPr>
        <p:spPr>
          <a:xfrm>
            <a:off x="888068" y="3955368"/>
            <a:ext cx="7891272" cy="371750"/>
          </a:xfrm>
        </p:spPr>
        <p:txBody>
          <a:bodyPr>
            <a:normAutofit lnSpcReduction="10000"/>
          </a:bodyPr>
          <a:lstStyle/>
          <a:p>
            <a:r>
              <a:rPr lang="en-US" dirty="0" smtClean="0"/>
              <a:t>On productivity</a:t>
            </a:r>
            <a:endParaRPr lang="en-US" dirty="0"/>
          </a:p>
        </p:txBody>
      </p:sp>
      <p:sp>
        <p:nvSpPr>
          <p:cNvPr id="6" name="Rectangle 5"/>
          <p:cNvSpPr/>
          <p:nvPr/>
        </p:nvSpPr>
        <p:spPr>
          <a:xfrm>
            <a:off x="888068" y="906897"/>
            <a:ext cx="4926733" cy="276999"/>
          </a:xfrm>
          <a:prstGeom prst="rect">
            <a:avLst/>
          </a:prstGeom>
        </p:spPr>
        <p:txBody>
          <a:bodyPr wrap="none">
            <a:spAutoFit/>
          </a:bodyPr>
          <a:lstStyle/>
          <a:p>
            <a:r>
              <a:rPr lang="en-US" sz="1200" dirty="0"/>
              <a:t>https://www.economicshelp.org/blog/glossary/division-of-labour/</a:t>
            </a:r>
          </a:p>
        </p:txBody>
      </p:sp>
    </p:spTree>
    <p:extLst>
      <p:ext uri="{BB962C8B-B14F-4D97-AF65-F5344CB8AC3E}">
        <p14:creationId xmlns:p14="http://schemas.microsoft.com/office/powerpoint/2010/main" val="8209611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barn(inVertical)">
                                      <p:cBhvr>
                                        <p:cTn id="1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1"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51560" y="1091563"/>
            <a:ext cx="9966960" cy="3035808"/>
          </a:xfrm>
        </p:spPr>
        <p:txBody>
          <a:bodyPr/>
          <a:lstStyle/>
          <a:p>
            <a:r>
              <a:rPr lang="en-US" sz="8000" dirty="0" smtClean="0"/>
              <a:t>Effects of investment</a:t>
            </a:r>
            <a:endParaRPr lang="en-US" sz="8000" u="sng" dirty="0"/>
          </a:p>
        </p:txBody>
      </p:sp>
      <p:sp>
        <p:nvSpPr>
          <p:cNvPr id="11" name="Rectangle 7"/>
          <p:cNvSpPr>
            <a:spLocks noChangeArrowheads="1"/>
          </p:cNvSpPr>
          <p:nvPr/>
        </p:nvSpPr>
        <p:spPr bwMode="auto">
          <a:xfrm>
            <a:off x="888068" y="4594754"/>
            <a:ext cx="8354990" cy="1323439"/>
          </a:xfrm>
          <a:prstGeom prst="rect">
            <a:avLst/>
          </a:prstGeom>
          <a:noFill/>
          <a:ln w="9525">
            <a:noFill/>
            <a:miter lim="800000"/>
            <a:headEnd/>
            <a:tailEnd/>
          </a:ln>
          <a:effectLst/>
          <a:extLst/>
        </p:spPr>
        <p:txBody>
          <a:bodyPr vert="horz" wrap="square" lIns="91440" tIns="45720" rIns="91440" bIns="4572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en-US" sz="2000" b="1" dirty="0" smtClean="0"/>
              <a:t>Investment</a:t>
            </a:r>
            <a:r>
              <a:rPr lang="en-US" sz="2000" dirty="0"/>
              <a:t> fuels rises in </a:t>
            </a:r>
            <a:r>
              <a:rPr lang="en-US" sz="2000" b="1" dirty="0"/>
              <a:t>productivity</a:t>
            </a:r>
            <a:r>
              <a:rPr lang="en-US" sz="2000" dirty="0"/>
              <a:t> by increasing the </a:t>
            </a:r>
            <a:r>
              <a:rPr lang="en-US" sz="2000" b="1" dirty="0"/>
              <a:t>productive</a:t>
            </a:r>
            <a:r>
              <a:rPr lang="en-US" sz="2000" dirty="0"/>
              <a:t> capacity of workers and firms. </a:t>
            </a:r>
            <a:r>
              <a:rPr lang="en-US" sz="2000" b="1" dirty="0"/>
              <a:t>Investment</a:t>
            </a:r>
            <a:r>
              <a:rPr lang="en-US" sz="2000" dirty="0"/>
              <a:t> in labor-saving machinery, for example, can save labor hours, producing more products in less time.</a:t>
            </a:r>
            <a:endParaRPr lang="en-US" sz="2000" dirty="0">
              <a:latin typeface="+mn-lt"/>
            </a:endParaRPr>
          </a:p>
        </p:txBody>
      </p:sp>
      <p:sp>
        <p:nvSpPr>
          <p:cNvPr id="15" name="TextBox 14"/>
          <p:cNvSpPr txBox="1"/>
          <p:nvPr/>
        </p:nvSpPr>
        <p:spPr>
          <a:xfrm>
            <a:off x="5922235" y="3815141"/>
            <a:ext cx="516488" cy="369332"/>
          </a:xfrm>
          <a:prstGeom prst="rect">
            <a:avLst/>
          </a:prstGeom>
          <a:noFill/>
        </p:spPr>
        <p:txBody>
          <a:bodyPr wrap="none" rtlCol="0">
            <a:spAutoFit/>
          </a:bodyPr>
          <a:lstStyle/>
          <a:p>
            <a:r>
              <a:rPr lang="en-US" sz="900" dirty="0" smtClean="0">
                <a:solidFill>
                  <a:schemeClr val="bg1"/>
                </a:solidFill>
              </a:rPr>
              <a:t>PRICE</a:t>
            </a:r>
          </a:p>
          <a:p>
            <a:r>
              <a:rPr lang="en-US" sz="900" dirty="0" smtClean="0">
                <a:solidFill>
                  <a:schemeClr val="bg1"/>
                </a:solidFill>
              </a:rPr>
              <a:t>VT</a:t>
            </a:r>
            <a:endParaRPr lang="en-US" sz="1050" dirty="0">
              <a:solidFill>
                <a:schemeClr val="bg1"/>
              </a:solidFill>
            </a:endParaRPr>
          </a:p>
        </p:txBody>
      </p:sp>
      <p:sp>
        <p:nvSpPr>
          <p:cNvPr id="16" name="TextBox 15"/>
          <p:cNvSpPr txBox="1"/>
          <p:nvPr/>
        </p:nvSpPr>
        <p:spPr>
          <a:xfrm>
            <a:off x="8727556" y="6352203"/>
            <a:ext cx="710452" cy="392415"/>
          </a:xfrm>
          <a:prstGeom prst="rect">
            <a:avLst/>
          </a:prstGeom>
          <a:noFill/>
        </p:spPr>
        <p:txBody>
          <a:bodyPr wrap="none" rtlCol="0">
            <a:spAutoFit/>
          </a:bodyPr>
          <a:lstStyle/>
          <a:p>
            <a:pPr algn="ctr"/>
            <a:r>
              <a:rPr lang="en-US" sz="900" dirty="0" smtClean="0">
                <a:solidFill>
                  <a:schemeClr val="bg1"/>
                </a:solidFill>
              </a:rPr>
              <a:t>Quantity</a:t>
            </a:r>
          </a:p>
          <a:p>
            <a:pPr algn="ctr"/>
            <a:r>
              <a:rPr lang="en-US" sz="1050" dirty="0" smtClean="0">
                <a:solidFill>
                  <a:schemeClr val="bg1"/>
                </a:solidFill>
              </a:rPr>
              <a:t>K. Shells</a:t>
            </a:r>
            <a:endParaRPr lang="en-US" sz="1050" dirty="0">
              <a:solidFill>
                <a:schemeClr val="bg1"/>
              </a:solidFill>
            </a:endParaRPr>
          </a:p>
        </p:txBody>
      </p:sp>
      <p:sp>
        <p:nvSpPr>
          <p:cNvPr id="3" name="Subtitle 2"/>
          <p:cNvSpPr>
            <a:spLocks noGrp="1"/>
          </p:cNvSpPr>
          <p:nvPr>
            <p:ph type="subTitle" idx="1"/>
          </p:nvPr>
        </p:nvSpPr>
        <p:spPr>
          <a:xfrm>
            <a:off x="888068" y="3955368"/>
            <a:ext cx="7891272" cy="371750"/>
          </a:xfrm>
        </p:spPr>
        <p:txBody>
          <a:bodyPr>
            <a:normAutofit lnSpcReduction="10000"/>
          </a:bodyPr>
          <a:lstStyle/>
          <a:p>
            <a:r>
              <a:rPr lang="en-US" dirty="0" smtClean="0"/>
              <a:t>On productivity</a:t>
            </a:r>
            <a:endParaRPr lang="en-US" dirty="0"/>
          </a:p>
        </p:txBody>
      </p:sp>
      <p:sp>
        <p:nvSpPr>
          <p:cNvPr id="6" name="Rectangle 5"/>
          <p:cNvSpPr/>
          <p:nvPr/>
        </p:nvSpPr>
        <p:spPr>
          <a:xfrm>
            <a:off x="888068" y="906897"/>
            <a:ext cx="6555705" cy="276999"/>
          </a:xfrm>
          <a:prstGeom prst="rect">
            <a:avLst/>
          </a:prstGeom>
        </p:spPr>
        <p:txBody>
          <a:bodyPr wrap="none">
            <a:spAutoFit/>
          </a:bodyPr>
          <a:lstStyle/>
          <a:p>
            <a:r>
              <a:rPr lang="en-US" sz="1200" dirty="0"/>
              <a:t>https://bizfluent.com/info-10010620-investment-affect-productivity-economic-growth.html</a:t>
            </a:r>
          </a:p>
        </p:txBody>
      </p:sp>
    </p:spTree>
    <p:extLst>
      <p:ext uri="{BB962C8B-B14F-4D97-AF65-F5344CB8AC3E}">
        <p14:creationId xmlns:p14="http://schemas.microsoft.com/office/powerpoint/2010/main" val="34877588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barn(inVertical)">
                                      <p:cBhvr>
                                        <p:cTn id="1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1"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51560" y="1091563"/>
            <a:ext cx="9966960" cy="3035808"/>
          </a:xfrm>
        </p:spPr>
        <p:txBody>
          <a:bodyPr/>
          <a:lstStyle/>
          <a:p>
            <a:r>
              <a:rPr lang="en-US" sz="8000" dirty="0" smtClean="0"/>
              <a:t>Effects of investment</a:t>
            </a:r>
            <a:endParaRPr lang="en-US" sz="8000" u="sng" dirty="0"/>
          </a:p>
        </p:txBody>
      </p:sp>
      <p:sp>
        <p:nvSpPr>
          <p:cNvPr id="11" name="Rectangle 7"/>
          <p:cNvSpPr>
            <a:spLocks noChangeArrowheads="1"/>
          </p:cNvSpPr>
          <p:nvPr/>
        </p:nvSpPr>
        <p:spPr bwMode="auto">
          <a:xfrm>
            <a:off x="888068" y="4594754"/>
            <a:ext cx="8354990" cy="1323439"/>
          </a:xfrm>
          <a:prstGeom prst="rect">
            <a:avLst/>
          </a:prstGeom>
          <a:noFill/>
          <a:ln w="9525">
            <a:noFill/>
            <a:miter lim="800000"/>
            <a:headEnd/>
            <a:tailEnd/>
          </a:ln>
          <a:effectLst/>
          <a:extLst/>
        </p:spPr>
        <p:txBody>
          <a:bodyPr vert="horz" wrap="square" lIns="91440" tIns="45720" rIns="91440" bIns="4572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en-US" sz="2000" b="1" dirty="0" smtClean="0"/>
              <a:t>Investment</a:t>
            </a:r>
            <a:r>
              <a:rPr lang="en-US" sz="2000" dirty="0"/>
              <a:t> fuels rises in </a:t>
            </a:r>
            <a:r>
              <a:rPr lang="en-US" sz="2000" b="1" dirty="0"/>
              <a:t>productivity</a:t>
            </a:r>
            <a:r>
              <a:rPr lang="en-US" sz="2000" dirty="0"/>
              <a:t> by increasing the </a:t>
            </a:r>
            <a:r>
              <a:rPr lang="en-US" sz="2000" b="1" dirty="0"/>
              <a:t>productive</a:t>
            </a:r>
            <a:r>
              <a:rPr lang="en-US" sz="2000" dirty="0"/>
              <a:t> capacity of workers and firms. </a:t>
            </a:r>
            <a:r>
              <a:rPr lang="en-US" sz="2000" b="1" dirty="0"/>
              <a:t>Investment</a:t>
            </a:r>
            <a:r>
              <a:rPr lang="en-US" sz="2000" dirty="0"/>
              <a:t> in labor-saving machinery, for example, can save labor hours, producing more products in less time.</a:t>
            </a:r>
            <a:endParaRPr lang="en-US" sz="2000" dirty="0">
              <a:latin typeface="+mn-lt"/>
            </a:endParaRPr>
          </a:p>
        </p:txBody>
      </p:sp>
      <p:sp>
        <p:nvSpPr>
          <p:cNvPr id="15" name="TextBox 14"/>
          <p:cNvSpPr txBox="1"/>
          <p:nvPr/>
        </p:nvSpPr>
        <p:spPr>
          <a:xfrm>
            <a:off x="5922235" y="3815141"/>
            <a:ext cx="516488" cy="369332"/>
          </a:xfrm>
          <a:prstGeom prst="rect">
            <a:avLst/>
          </a:prstGeom>
          <a:noFill/>
        </p:spPr>
        <p:txBody>
          <a:bodyPr wrap="none" rtlCol="0">
            <a:spAutoFit/>
          </a:bodyPr>
          <a:lstStyle/>
          <a:p>
            <a:r>
              <a:rPr lang="en-US" sz="900" dirty="0" smtClean="0">
                <a:solidFill>
                  <a:schemeClr val="bg1"/>
                </a:solidFill>
              </a:rPr>
              <a:t>PRICE</a:t>
            </a:r>
          </a:p>
          <a:p>
            <a:r>
              <a:rPr lang="en-US" sz="900" dirty="0" smtClean="0">
                <a:solidFill>
                  <a:schemeClr val="bg1"/>
                </a:solidFill>
              </a:rPr>
              <a:t>VT</a:t>
            </a:r>
            <a:endParaRPr lang="en-US" sz="1050" dirty="0">
              <a:solidFill>
                <a:schemeClr val="bg1"/>
              </a:solidFill>
            </a:endParaRPr>
          </a:p>
        </p:txBody>
      </p:sp>
      <p:sp>
        <p:nvSpPr>
          <p:cNvPr id="16" name="TextBox 15"/>
          <p:cNvSpPr txBox="1"/>
          <p:nvPr/>
        </p:nvSpPr>
        <p:spPr>
          <a:xfrm>
            <a:off x="8727556" y="6352203"/>
            <a:ext cx="710452" cy="392415"/>
          </a:xfrm>
          <a:prstGeom prst="rect">
            <a:avLst/>
          </a:prstGeom>
          <a:noFill/>
        </p:spPr>
        <p:txBody>
          <a:bodyPr wrap="none" rtlCol="0">
            <a:spAutoFit/>
          </a:bodyPr>
          <a:lstStyle/>
          <a:p>
            <a:pPr algn="ctr"/>
            <a:r>
              <a:rPr lang="en-US" sz="900" dirty="0" smtClean="0">
                <a:solidFill>
                  <a:schemeClr val="bg1"/>
                </a:solidFill>
              </a:rPr>
              <a:t>Quantity</a:t>
            </a:r>
          </a:p>
          <a:p>
            <a:pPr algn="ctr"/>
            <a:r>
              <a:rPr lang="en-US" sz="1050" dirty="0" smtClean="0">
                <a:solidFill>
                  <a:schemeClr val="bg1"/>
                </a:solidFill>
              </a:rPr>
              <a:t>K. Shells</a:t>
            </a:r>
            <a:endParaRPr lang="en-US" sz="1050" dirty="0">
              <a:solidFill>
                <a:schemeClr val="bg1"/>
              </a:solidFill>
            </a:endParaRPr>
          </a:p>
        </p:txBody>
      </p:sp>
      <p:sp>
        <p:nvSpPr>
          <p:cNvPr id="3" name="Subtitle 2"/>
          <p:cNvSpPr>
            <a:spLocks noGrp="1"/>
          </p:cNvSpPr>
          <p:nvPr>
            <p:ph type="subTitle" idx="1"/>
          </p:nvPr>
        </p:nvSpPr>
        <p:spPr>
          <a:xfrm>
            <a:off x="888068" y="3955368"/>
            <a:ext cx="7891272" cy="371750"/>
          </a:xfrm>
        </p:spPr>
        <p:txBody>
          <a:bodyPr>
            <a:normAutofit lnSpcReduction="10000"/>
          </a:bodyPr>
          <a:lstStyle/>
          <a:p>
            <a:r>
              <a:rPr lang="en-US" dirty="0" smtClean="0"/>
              <a:t>On productivity</a:t>
            </a:r>
            <a:endParaRPr lang="en-US" dirty="0"/>
          </a:p>
        </p:txBody>
      </p:sp>
      <p:sp>
        <p:nvSpPr>
          <p:cNvPr id="6" name="Rectangle 5"/>
          <p:cNvSpPr/>
          <p:nvPr/>
        </p:nvSpPr>
        <p:spPr>
          <a:xfrm>
            <a:off x="888068" y="906897"/>
            <a:ext cx="6555705" cy="276999"/>
          </a:xfrm>
          <a:prstGeom prst="rect">
            <a:avLst/>
          </a:prstGeom>
        </p:spPr>
        <p:txBody>
          <a:bodyPr wrap="none">
            <a:spAutoFit/>
          </a:bodyPr>
          <a:lstStyle/>
          <a:p>
            <a:r>
              <a:rPr lang="en-US" sz="1200" dirty="0"/>
              <a:t>https://bizfluent.com/info-10010620-investment-affect-productivity-economic-growth.html</a:t>
            </a:r>
          </a:p>
        </p:txBody>
      </p:sp>
    </p:spTree>
    <p:extLst>
      <p:ext uri="{BB962C8B-B14F-4D97-AF65-F5344CB8AC3E}">
        <p14:creationId xmlns:p14="http://schemas.microsoft.com/office/powerpoint/2010/main" val="41699900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barn(inVertical)">
                                      <p:cBhvr>
                                        <p:cTn id="1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1"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51560" y="1091563"/>
            <a:ext cx="9966960" cy="3035808"/>
          </a:xfrm>
        </p:spPr>
        <p:txBody>
          <a:bodyPr/>
          <a:lstStyle/>
          <a:p>
            <a:r>
              <a:rPr lang="en-US" sz="8000" dirty="0" smtClean="0"/>
              <a:t>Effects of economies of scale</a:t>
            </a:r>
            <a:endParaRPr lang="en-US" sz="8000" u="sng" dirty="0"/>
          </a:p>
        </p:txBody>
      </p:sp>
      <p:sp>
        <p:nvSpPr>
          <p:cNvPr id="11" name="Rectangle 7"/>
          <p:cNvSpPr>
            <a:spLocks noChangeArrowheads="1"/>
          </p:cNvSpPr>
          <p:nvPr/>
        </p:nvSpPr>
        <p:spPr bwMode="auto">
          <a:xfrm>
            <a:off x="888068" y="4594754"/>
            <a:ext cx="8354990" cy="1323439"/>
          </a:xfrm>
          <a:prstGeom prst="rect">
            <a:avLst/>
          </a:prstGeom>
          <a:noFill/>
          <a:ln w="9525">
            <a:noFill/>
            <a:miter lim="800000"/>
            <a:headEnd/>
            <a:tailEnd/>
          </a:ln>
          <a:effectLst/>
          <a:extLst/>
        </p:spPr>
        <p:txBody>
          <a:bodyPr vert="horz" wrap="square" lIns="91440" tIns="45720" rIns="91440" bIns="4572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en-US" sz="2000" dirty="0"/>
              <a:t>It reduces the per unit fixed cost. As a result of increased production, the fixed cost gets spread over more output than before. It reduces the per unit variable costs. ... This occurs as the expanded </a:t>
            </a:r>
            <a:r>
              <a:rPr lang="en-US" sz="2000" b="1" dirty="0" smtClean="0"/>
              <a:t>scale </a:t>
            </a:r>
            <a:r>
              <a:rPr lang="en-US" sz="2000" dirty="0" smtClean="0"/>
              <a:t>of </a:t>
            </a:r>
            <a:r>
              <a:rPr lang="en-US" sz="2000" dirty="0"/>
              <a:t>production increases the efficiency of the production process.</a:t>
            </a:r>
            <a:endParaRPr lang="en-US" sz="2000" dirty="0">
              <a:latin typeface="+mn-lt"/>
            </a:endParaRPr>
          </a:p>
        </p:txBody>
      </p:sp>
      <p:sp>
        <p:nvSpPr>
          <p:cNvPr id="15" name="TextBox 14"/>
          <p:cNvSpPr txBox="1"/>
          <p:nvPr/>
        </p:nvSpPr>
        <p:spPr>
          <a:xfrm>
            <a:off x="5922235" y="3815141"/>
            <a:ext cx="516488" cy="369332"/>
          </a:xfrm>
          <a:prstGeom prst="rect">
            <a:avLst/>
          </a:prstGeom>
          <a:noFill/>
        </p:spPr>
        <p:txBody>
          <a:bodyPr wrap="none" rtlCol="0">
            <a:spAutoFit/>
          </a:bodyPr>
          <a:lstStyle/>
          <a:p>
            <a:r>
              <a:rPr lang="en-US" sz="900" dirty="0" smtClean="0">
                <a:solidFill>
                  <a:schemeClr val="bg1"/>
                </a:solidFill>
              </a:rPr>
              <a:t>PRICE</a:t>
            </a:r>
          </a:p>
          <a:p>
            <a:r>
              <a:rPr lang="en-US" sz="900" dirty="0" smtClean="0">
                <a:solidFill>
                  <a:schemeClr val="bg1"/>
                </a:solidFill>
              </a:rPr>
              <a:t>VT</a:t>
            </a:r>
            <a:endParaRPr lang="en-US" sz="1050" dirty="0">
              <a:solidFill>
                <a:schemeClr val="bg1"/>
              </a:solidFill>
            </a:endParaRPr>
          </a:p>
        </p:txBody>
      </p:sp>
      <p:sp>
        <p:nvSpPr>
          <p:cNvPr id="16" name="TextBox 15"/>
          <p:cNvSpPr txBox="1"/>
          <p:nvPr/>
        </p:nvSpPr>
        <p:spPr>
          <a:xfrm>
            <a:off x="8727556" y="6352203"/>
            <a:ext cx="710452" cy="392415"/>
          </a:xfrm>
          <a:prstGeom prst="rect">
            <a:avLst/>
          </a:prstGeom>
          <a:noFill/>
        </p:spPr>
        <p:txBody>
          <a:bodyPr wrap="none" rtlCol="0">
            <a:spAutoFit/>
          </a:bodyPr>
          <a:lstStyle/>
          <a:p>
            <a:pPr algn="ctr"/>
            <a:r>
              <a:rPr lang="en-US" sz="900" dirty="0" smtClean="0">
                <a:solidFill>
                  <a:schemeClr val="bg1"/>
                </a:solidFill>
              </a:rPr>
              <a:t>Quantity</a:t>
            </a:r>
          </a:p>
          <a:p>
            <a:pPr algn="ctr"/>
            <a:r>
              <a:rPr lang="en-US" sz="1050" dirty="0" smtClean="0">
                <a:solidFill>
                  <a:schemeClr val="bg1"/>
                </a:solidFill>
              </a:rPr>
              <a:t>K. Shells</a:t>
            </a:r>
            <a:endParaRPr lang="en-US" sz="1050" dirty="0">
              <a:solidFill>
                <a:schemeClr val="bg1"/>
              </a:solidFill>
            </a:endParaRPr>
          </a:p>
        </p:txBody>
      </p:sp>
      <p:sp>
        <p:nvSpPr>
          <p:cNvPr id="3" name="Subtitle 2"/>
          <p:cNvSpPr>
            <a:spLocks noGrp="1"/>
          </p:cNvSpPr>
          <p:nvPr>
            <p:ph type="subTitle" idx="1"/>
          </p:nvPr>
        </p:nvSpPr>
        <p:spPr>
          <a:xfrm>
            <a:off x="888068" y="3955368"/>
            <a:ext cx="7891272" cy="371750"/>
          </a:xfrm>
        </p:spPr>
        <p:txBody>
          <a:bodyPr>
            <a:normAutofit lnSpcReduction="10000"/>
          </a:bodyPr>
          <a:lstStyle/>
          <a:p>
            <a:r>
              <a:rPr lang="en-US" dirty="0" smtClean="0"/>
              <a:t>On productivity</a:t>
            </a:r>
            <a:endParaRPr lang="en-US" dirty="0"/>
          </a:p>
        </p:txBody>
      </p:sp>
      <p:sp>
        <p:nvSpPr>
          <p:cNvPr id="4" name="Rectangle 3"/>
          <p:cNvSpPr/>
          <p:nvPr/>
        </p:nvSpPr>
        <p:spPr>
          <a:xfrm>
            <a:off x="1051560" y="568650"/>
            <a:ext cx="10092156" cy="369332"/>
          </a:xfrm>
          <a:prstGeom prst="rect">
            <a:avLst/>
          </a:prstGeom>
        </p:spPr>
        <p:txBody>
          <a:bodyPr wrap="square">
            <a:spAutoFit/>
          </a:bodyPr>
          <a:lstStyle/>
          <a:p>
            <a:r>
              <a:rPr lang="en-US" dirty="0"/>
              <a:t>https://corporatefinanceinstitute.com/resources/knowledge/economics/economies-of-scale/</a:t>
            </a:r>
          </a:p>
        </p:txBody>
      </p:sp>
    </p:spTree>
    <p:extLst>
      <p:ext uri="{BB962C8B-B14F-4D97-AF65-F5344CB8AC3E}">
        <p14:creationId xmlns:p14="http://schemas.microsoft.com/office/powerpoint/2010/main" val="32919234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barn(inVertical)">
                                      <p:cBhvr>
                                        <p:cTn id="1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1"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51560" y="1091563"/>
            <a:ext cx="9966960" cy="3035808"/>
          </a:xfrm>
        </p:spPr>
        <p:txBody>
          <a:bodyPr/>
          <a:lstStyle/>
          <a:p>
            <a:r>
              <a:rPr lang="en-US" sz="8000" dirty="0" smtClean="0"/>
              <a:t>Effects of diseconomies of scale</a:t>
            </a:r>
            <a:endParaRPr lang="en-US" sz="8000" u="sng" dirty="0"/>
          </a:p>
        </p:txBody>
      </p:sp>
      <p:sp>
        <p:nvSpPr>
          <p:cNvPr id="11" name="Rectangle 7"/>
          <p:cNvSpPr>
            <a:spLocks noChangeArrowheads="1"/>
          </p:cNvSpPr>
          <p:nvPr/>
        </p:nvSpPr>
        <p:spPr bwMode="auto">
          <a:xfrm>
            <a:off x="888068" y="4594754"/>
            <a:ext cx="8354990" cy="1631216"/>
          </a:xfrm>
          <a:prstGeom prst="rect">
            <a:avLst/>
          </a:prstGeom>
          <a:noFill/>
          <a:ln w="9525">
            <a:noFill/>
            <a:miter lim="800000"/>
            <a:headEnd/>
            <a:tailEnd/>
          </a:ln>
          <a:effectLst/>
          <a:extLst/>
        </p:spPr>
        <p:txBody>
          <a:bodyPr vert="horz" wrap="square" lIns="91440" tIns="45720" rIns="91440" bIns="4572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en-US" sz="2000" b="1" dirty="0"/>
              <a:t>Diseconomies of scale</a:t>
            </a:r>
            <a:r>
              <a:rPr lang="en-US" sz="2000" dirty="0"/>
              <a:t> in a large business may be due to: ... Co-operation - workers in large firms may develop a sense of alienation and loss of morale. If they do not consider themselves to be an integral part of the business, their </a:t>
            </a:r>
            <a:r>
              <a:rPr lang="en-US" sz="2000" b="1" dirty="0"/>
              <a:t>productivity</a:t>
            </a:r>
            <a:r>
              <a:rPr lang="en-US" sz="2000" dirty="0"/>
              <a:t> may fall leading to wastage of factor inputs and higher costs.</a:t>
            </a:r>
            <a:endParaRPr lang="en-US" sz="2000" dirty="0">
              <a:latin typeface="+mn-lt"/>
            </a:endParaRPr>
          </a:p>
        </p:txBody>
      </p:sp>
      <p:sp>
        <p:nvSpPr>
          <p:cNvPr id="15" name="TextBox 14"/>
          <p:cNvSpPr txBox="1"/>
          <p:nvPr/>
        </p:nvSpPr>
        <p:spPr>
          <a:xfrm>
            <a:off x="5922235" y="3815141"/>
            <a:ext cx="516488" cy="369332"/>
          </a:xfrm>
          <a:prstGeom prst="rect">
            <a:avLst/>
          </a:prstGeom>
          <a:noFill/>
        </p:spPr>
        <p:txBody>
          <a:bodyPr wrap="none" rtlCol="0">
            <a:spAutoFit/>
          </a:bodyPr>
          <a:lstStyle/>
          <a:p>
            <a:r>
              <a:rPr lang="en-US" sz="900" dirty="0" smtClean="0">
                <a:solidFill>
                  <a:schemeClr val="bg1"/>
                </a:solidFill>
              </a:rPr>
              <a:t>PRICE</a:t>
            </a:r>
          </a:p>
          <a:p>
            <a:r>
              <a:rPr lang="en-US" sz="900" dirty="0" smtClean="0">
                <a:solidFill>
                  <a:schemeClr val="bg1"/>
                </a:solidFill>
              </a:rPr>
              <a:t>VT</a:t>
            </a:r>
            <a:endParaRPr lang="en-US" sz="1050" dirty="0">
              <a:solidFill>
                <a:schemeClr val="bg1"/>
              </a:solidFill>
            </a:endParaRPr>
          </a:p>
        </p:txBody>
      </p:sp>
      <p:sp>
        <p:nvSpPr>
          <p:cNvPr id="16" name="TextBox 15"/>
          <p:cNvSpPr txBox="1"/>
          <p:nvPr/>
        </p:nvSpPr>
        <p:spPr>
          <a:xfrm>
            <a:off x="8727556" y="6352203"/>
            <a:ext cx="710452" cy="392415"/>
          </a:xfrm>
          <a:prstGeom prst="rect">
            <a:avLst/>
          </a:prstGeom>
          <a:noFill/>
        </p:spPr>
        <p:txBody>
          <a:bodyPr wrap="none" rtlCol="0">
            <a:spAutoFit/>
          </a:bodyPr>
          <a:lstStyle/>
          <a:p>
            <a:pPr algn="ctr"/>
            <a:r>
              <a:rPr lang="en-US" sz="900" dirty="0" smtClean="0">
                <a:solidFill>
                  <a:schemeClr val="bg1"/>
                </a:solidFill>
              </a:rPr>
              <a:t>Quantity</a:t>
            </a:r>
          </a:p>
          <a:p>
            <a:pPr algn="ctr"/>
            <a:r>
              <a:rPr lang="en-US" sz="1050" dirty="0" smtClean="0">
                <a:solidFill>
                  <a:schemeClr val="bg1"/>
                </a:solidFill>
              </a:rPr>
              <a:t>K. Shells</a:t>
            </a:r>
            <a:endParaRPr lang="en-US" sz="1050" dirty="0">
              <a:solidFill>
                <a:schemeClr val="bg1"/>
              </a:solidFill>
            </a:endParaRPr>
          </a:p>
        </p:txBody>
      </p:sp>
      <p:sp>
        <p:nvSpPr>
          <p:cNvPr id="3" name="Subtitle 2"/>
          <p:cNvSpPr>
            <a:spLocks noGrp="1"/>
          </p:cNvSpPr>
          <p:nvPr>
            <p:ph type="subTitle" idx="1"/>
          </p:nvPr>
        </p:nvSpPr>
        <p:spPr>
          <a:xfrm>
            <a:off x="888068" y="3955368"/>
            <a:ext cx="7891272" cy="371750"/>
          </a:xfrm>
        </p:spPr>
        <p:txBody>
          <a:bodyPr>
            <a:normAutofit lnSpcReduction="10000"/>
          </a:bodyPr>
          <a:lstStyle/>
          <a:p>
            <a:r>
              <a:rPr lang="en-US" dirty="0" smtClean="0"/>
              <a:t>On productivity</a:t>
            </a:r>
            <a:endParaRPr lang="en-US" dirty="0"/>
          </a:p>
        </p:txBody>
      </p:sp>
      <p:sp>
        <p:nvSpPr>
          <p:cNvPr id="4" name="Rectangle 3"/>
          <p:cNvSpPr/>
          <p:nvPr/>
        </p:nvSpPr>
        <p:spPr>
          <a:xfrm>
            <a:off x="1051560" y="568650"/>
            <a:ext cx="10092156" cy="369332"/>
          </a:xfrm>
          <a:prstGeom prst="rect">
            <a:avLst/>
          </a:prstGeom>
        </p:spPr>
        <p:txBody>
          <a:bodyPr wrap="square">
            <a:spAutoFit/>
          </a:bodyPr>
          <a:lstStyle/>
          <a:p>
            <a:r>
              <a:rPr lang="en-US" dirty="0"/>
              <a:t>https://www.tutor2u.net/economics/reference/diseconomies-of-scale</a:t>
            </a:r>
          </a:p>
        </p:txBody>
      </p:sp>
      <p:pic>
        <p:nvPicPr>
          <p:cNvPr id="6" name="Picture 5"/>
          <p:cNvPicPr>
            <a:picLocks noChangeAspect="1"/>
          </p:cNvPicPr>
          <p:nvPr/>
        </p:nvPicPr>
        <p:blipFill>
          <a:blip r:embed="rId2"/>
          <a:stretch>
            <a:fillRect/>
          </a:stretch>
        </p:blipFill>
        <p:spPr>
          <a:xfrm>
            <a:off x="8610807" y="2374503"/>
            <a:ext cx="2458432" cy="1676204"/>
          </a:xfrm>
          <a:prstGeom prst="rect">
            <a:avLst/>
          </a:prstGeom>
        </p:spPr>
      </p:pic>
    </p:spTree>
    <p:extLst>
      <p:ext uri="{BB962C8B-B14F-4D97-AF65-F5344CB8AC3E}">
        <p14:creationId xmlns:p14="http://schemas.microsoft.com/office/powerpoint/2010/main" val="24064489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barn(inVertical)">
                                      <p:cBhvr>
                                        <p:cTn id="1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1"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51560" y="1091563"/>
            <a:ext cx="9966960" cy="3035808"/>
          </a:xfrm>
        </p:spPr>
        <p:txBody>
          <a:bodyPr/>
          <a:lstStyle/>
          <a:p>
            <a:r>
              <a:rPr lang="en-US" sz="8000" dirty="0" smtClean="0"/>
              <a:t>Effects of diseconomies of scale</a:t>
            </a:r>
            <a:endParaRPr lang="en-US" sz="8000" u="sng" dirty="0"/>
          </a:p>
        </p:txBody>
      </p:sp>
      <p:sp>
        <p:nvSpPr>
          <p:cNvPr id="11" name="Rectangle 7"/>
          <p:cNvSpPr>
            <a:spLocks noChangeArrowheads="1"/>
          </p:cNvSpPr>
          <p:nvPr/>
        </p:nvSpPr>
        <p:spPr bwMode="auto">
          <a:xfrm>
            <a:off x="888068" y="4594754"/>
            <a:ext cx="8354990" cy="1631216"/>
          </a:xfrm>
          <a:prstGeom prst="rect">
            <a:avLst/>
          </a:prstGeom>
          <a:noFill/>
          <a:ln w="9525">
            <a:noFill/>
            <a:miter lim="800000"/>
            <a:headEnd/>
            <a:tailEnd/>
          </a:ln>
          <a:effectLst/>
          <a:extLst/>
        </p:spPr>
        <p:txBody>
          <a:bodyPr vert="horz" wrap="square" lIns="91440" tIns="45720" rIns="91440" bIns="4572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en-US" sz="2000" b="1" dirty="0"/>
              <a:t>Diseconomies of scale</a:t>
            </a:r>
            <a:r>
              <a:rPr lang="en-US" sz="2000" dirty="0"/>
              <a:t> in a large business may be due to: ... Co-operation - workers in large firms may develop a sense of alienation and loss of morale. If they do not consider themselves to be an integral part of the business, their </a:t>
            </a:r>
            <a:r>
              <a:rPr lang="en-US" sz="2000" b="1" dirty="0"/>
              <a:t>productivity</a:t>
            </a:r>
            <a:r>
              <a:rPr lang="en-US" sz="2000" dirty="0"/>
              <a:t> may fall leading to wastage of factor inputs and higher costs.</a:t>
            </a:r>
            <a:endParaRPr lang="en-US" sz="2000" dirty="0">
              <a:latin typeface="+mn-lt"/>
            </a:endParaRPr>
          </a:p>
        </p:txBody>
      </p:sp>
      <p:sp>
        <p:nvSpPr>
          <p:cNvPr id="15" name="TextBox 14"/>
          <p:cNvSpPr txBox="1"/>
          <p:nvPr/>
        </p:nvSpPr>
        <p:spPr>
          <a:xfrm>
            <a:off x="5922235" y="3815141"/>
            <a:ext cx="516488" cy="369332"/>
          </a:xfrm>
          <a:prstGeom prst="rect">
            <a:avLst/>
          </a:prstGeom>
          <a:noFill/>
        </p:spPr>
        <p:txBody>
          <a:bodyPr wrap="none" rtlCol="0">
            <a:spAutoFit/>
          </a:bodyPr>
          <a:lstStyle/>
          <a:p>
            <a:r>
              <a:rPr lang="en-US" sz="900" dirty="0" smtClean="0">
                <a:solidFill>
                  <a:schemeClr val="bg1"/>
                </a:solidFill>
              </a:rPr>
              <a:t>PRICE</a:t>
            </a:r>
          </a:p>
          <a:p>
            <a:r>
              <a:rPr lang="en-US" sz="900" dirty="0" smtClean="0">
                <a:solidFill>
                  <a:schemeClr val="bg1"/>
                </a:solidFill>
              </a:rPr>
              <a:t>VT</a:t>
            </a:r>
            <a:endParaRPr lang="en-US" sz="1050" dirty="0">
              <a:solidFill>
                <a:schemeClr val="bg1"/>
              </a:solidFill>
            </a:endParaRPr>
          </a:p>
        </p:txBody>
      </p:sp>
      <p:sp>
        <p:nvSpPr>
          <p:cNvPr id="16" name="TextBox 15"/>
          <p:cNvSpPr txBox="1"/>
          <p:nvPr/>
        </p:nvSpPr>
        <p:spPr>
          <a:xfrm>
            <a:off x="8727556" y="6352203"/>
            <a:ext cx="710452" cy="392415"/>
          </a:xfrm>
          <a:prstGeom prst="rect">
            <a:avLst/>
          </a:prstGeom>
          <a:noFill/>
        </p:spPr>
        <p:txBody>
          <a:bodyPr wrap="none" rtlCol="0">
            <a:spAutoFit/>
          </a:bodyPr>
          <a:lstStyle/>
          <a:p>
            <a:pPr algn="ctr"/>
            <a:r>
              <a:rPr lang="en-US" sz="900" dirty="0" smtClean="0">
                <a:solidFill>
                  <a:schemeClr val="bg1"/>
                </a:solidFill>
              </a:rPr>
              <a:t>Quantity</a:t>
            </a:r>
          </a:p>
          <a:p>
            <a:pPr algn="ctr"/>
            <a:r>
              <a:rPr lang="en-US" sz="1050" dirty="0" smtClean="0">
                <a:solidFill>
                  <a:schemeClr val="bg1"/>
                </a:solidFill>
              </a:rPr>
              <a:t>K. Shells</a:t>
            </a:r>
            <a:endParaRPr lang="en-US" sz="1050" dirty="0">
              <a:solidFill>
                <a:schemeClr val="bg1"/>
              </a:solidFill>
            </a:endParaRPr>
          </a:p>
        </p:txBody>
      </p:sp>
      <p:sp>
        <p:nvSpPr>
          <p:cNvPr id="3" name="Subtitle 2"/>
          <p:cNvSpPr>
            <a:spLocks noGrp="1"/>
          </p:cNvSpPr>
          <p:nvPr>
            <p:ph type="subTitle" idx="1"/>
          </p:nvPr>
        </p:nvSpPr>
        <p:spPr>
          <a:xfrm>
            <a:off x="888068" y="3955368"/>
            <a:ext cx="7891272" cy="371750"/>
          </a:xfrm>
        </p:spPr>
        <p:txBody>
          <a:bodyPr>
            <a:normAutofit lnSpcReduction="10000"/>
          </a:bodyPr>
          <a:lstStyle/>
          <a:p>
            <a:r>
              <a:rPr lang="en-US" dirty="0" smtClean="0"/>
              <a:t>On productivity</a:t>
            </a:r>
            <a:endParaRPr lang="en-US" dirty="0"/>
          </a:p>
        </p:txBody>
      </p:sp>
    </p:spTree>
    <p:extLst>
      <p:ext uri="{BB962C8B-B14F-4D97-AF65-F5344CB8AC3E}">
        <p14:creationId xmlns:p14="http://schemas.microsoft.com/office/powerpoint/2010/main" val="29542306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barn(inVertical)">
                                      <p:cBhvr>
                                        <p:cTn id="1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1"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51560" y="1091563"/>
            <a:ext cx="9966960" cy="3035808"/>
          </a:xfrm>
        </p:spPr>
        <p:txBody>
          <a:bodyPr/>
          <a:lstStyle/>
          <a:p>
            <a:r>
              <a:rPr lang="en-US" sz="8000" dirty="0" smtClean="0"/>
              <a:t>Business expansion by diversification</a:t>
            </a:r>
            <a:endParaRPr lang="en-US" sz="8000" u="sng" dirty="0"/>
          </a:p>
        </p:txBody>
      </p:sp>
      <p:sp>
        <p:nvSpPr>
          <p:cNvPr id="11" name="Rectangle 7"/>
          <p:cNvSpPr>
            <a:spLocks noChangeArrowheads="1"/>
          </p:cNvSpPr>
          <p:nvPr/>
        </p:nvSpPr>
        <p:spPr bwMode="auto">
          <a:xfrm>
            <a:off x="888068" y="4594754"/>
            <a:ext cx="8354990" cy="1631216"/>
          </a:xfrm>
          <a:prstGeom prst="rect">
            <a:avLst/>
          </a:prstGeom>
          <a:noFill/>
          <a:ln w="9525">
            <a:noFill/>
            <a:miter lim="800000"/>
            <a:headEnd/>
            <a:tailEnd/>
          </a:ln>
          <a:effectLst/>
          <a:extLst/>
        </p:spPr>
        <p:txBody>
          <a:bodyPr vert="horz" wrap="square" lIns="91440" tIns="45720" rIns="91440" bIns="4572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en-US" sz="2000" b="1" dirty="0"/>
              <a:t>Business</a:t>
            </a:r>
            <a:r>
              <a:rPr lang="en-US" sz="2000" dirty="0"/>
              <a:t> development implies extending the company's activities. This process may take place without changing the type of products or the main activity, just by improving production processes and increasing sales (</a:t>
            </a:r>
            <a:r>
              <a:rPr lang="en-US" sz="2000" b="1" dirty="0"/>
              <a:t>expansion</a:t>
            </a:r>
            <a:r>
              <a:rPr lang="en-US" sz="2000" dirty="0"/>
              <a:t>) or by </a:t>
            </a:r>
            <a:r>
              <a:rPr lang="en-US" sz="2000" b="1" dirty="0" smtClean="0"/>
              <a:t>expanding the</a:t>
            </a:r>
            <a:r>
              <a:rPr lang="en-US" sz="2000" dirty="0" smtClean="0"/>
              <a:t> </a:t>
            </a:r>
            <a:r>
              <a:rPr lang="en-US" sz="2000" dirty="0"/>
              <a:t>scope of activities (</a:t>
            </a:r>
            <a:r>
              <a:rPr lang="en-US" sz="2000" b="1" dirty="0"/>
              <a:t>diversification</a:t>
            </a:r>
            <a:r>
              <a:rPr lang="en-US" sz="2000" dirty="0"/>
              <a:t>).</a:t>
            </a:r>
            <a:endParaRPr lang="en-US" sz="2000" dirty="0">
              <a:latin typeface="+mn-lt"/>
            </a:endParaRPr>
          </a:p>
        </p:txBody>
      </p:sp>
      <p:sp>
        <p:nvSpPr>
          <p:cNvPr id="15" name="TextBox 14"/>
          <p:cNvSpPr txBox="1"/>
          <p:nvPr/>
        </p:nvSpPr>
        <p:spPr>
          <a:xfrm>
            <a:off x="5922235" y="3815141"/>
            <a:ext cx="516488" cy="369332"/>
          </a:xfrm>
          <a:prstGeom prst="rect">
            <a:avLst/>
          </a:prstGeom>
          <a:noFill/>
        </p:spPr>
        <p:txBody>
          <a:bodyPr wrap="none" rtlCol="0">
            <a:spAutoFit/>
          </a:bodyPr>
          <a:lstStyle/>
          <a:p>
            <a:r>
              <a:rPr lang="en-US" sz="900" dirty="0" smtClean="0">
                <a:solidFill>
                  <a:schemeClr val="bg1"/>
                </a:solidFill>
              </a:rPr>
              <a:t>PRICE</a:t>
            </a:r>
          </a:p>
          <a:p>
            <a:r>
              <a:rPr lang="en-US" sz="900" dirty="0" smtClean="0">
                <a:solidFill>
                  <a:schemeClr val="bg1"/>
                </a:solidFill>
              </a:rPr>
              <a:t>VT</a:t>
            </a:r>
            <a:endParaRPr lang="en-US" sz="1050" dirty="0">
              <a:solidFill>
                <a:schemeClr val="bg1"/>
              </a:solidFill>
            </a:endParaRPr>
          </a:p>
        </p:txBody>
      </p:sp>
      <p:sp>
        <p:nvSpPr>
          <p:cNvPr id="16" name="TextBox 15"/>
          <p:cNvSpPr txBox="1"/>
          <p:nvPr/>
        </p:nvSpPr>
        <p:spPr>
          <a:xfrm>
            <a:off x="8727556" y="6352203"/>
            <a:ext cx="710452" cy="392415"/>
          </a:xfrm>
          <a:prstGeom prst="rect">
            <a:avLst/>
          </a:prstGeom>
          <a:noFill/>
        </p:spPr>
        <p:txBody>
          <a:bodyPr wrap="none" rtlCol="0">
            <a:spAutoFit/>
          </a:bodyPr>
          <a:lstStyle/>
          <a:p>
            <a:pPr algn="ctr"/>
            <a:r>
              <a:rPr lang="en-US" sz="900" dirty="0" smtClean="0">
                <a:solidFill>
                  <a:schemeClr val="bg1"/>
                </a:solidFill>
              </a:rPr>
              <a:t>Quantity</a:t>
            </a:r>
          </a:p>
          <a:p>
            <a:pPr algn="ctr"/>
            <a:r>
              <a:rPr lang="en-US" sz="1050" dirty="0" smtClean="0">
                <a:solidFill>
                  <a:schemeClr val="bg1"/>
                </a:solidFill>
              </a:rPr>
              <a:t>K. Shells</a:t>
            </a:r>
            <a:endParaRPr lang="en-US" sz="1050" dirty="0">
              <a:solidFill>
                <a:schemeClr val="bg1"/>
              </a:solidFill>
            </a:endParaRPr>
          </a:p>
        </p:txBody>
      </p:sp>
      <p:sp>
        <p:nvSpPr>
          <p:cNvPr id="3" name="Subtitle 2"/>
          <p:cNvSpPr>
            <a:spLocks noGrp="1"/>
          </p:cNvSpPr>
          <p:nvPr>
            <p:ph type="subTitle" idx="1"/>
          </p:nvPr>
        </p:nvSpPr>
        <p:spPr>
          <a:xfrm>
            <a:off x="888068" y="3955368"/>
            <a:ext cx="7891272" cy="371750"/>
          </a:xfrm>
        </p:spPr>
        <p:txBody>
          <a:bodyPr>
            <a:normAutofit lnSpcReduction="10000"/>
          </a:bodyPr>
          <a:lstStyle/>
          <a:p>
            <a:r>
              <a:rPr lang="en-US" dirty="0" smtClean="0"/>
              <a:t>On productivity</a:t>
            </a:r>
            <a:endParaRPr lang="en-US" dirty="0"/>
          </a:p>
        </p:txBody>
      </p:sp>
    </p:spTree>
    <p:extLst>
      <p:ext uri="{BB962C8B-B14F-4D97-AF65-F5344CB8AC3E}">
        <p14:creationId xmlns:p14="http://schemas.microsoft.com/office/powerpoint/2010/main" val="31628003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barn(inVertical)">
                                      <p:cBhvr>
                                        <p:cTn id="1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Derive </a:t>
            </a:r>
            <a:r>
              <a:rPr lang="en-US" dirty="0"/>
              <a:t>market </a:t>
            </a:r>
            <a:r>
              <a:rPr lang="en-US" dirty="0" smtClean="0"/>
              <a:t>from Individual </a:t>
            </a:r>
            <a:r>
              <a:rPr lang="en-US" dirty="0"/>
              <a:t>Supply</a:t>
            </a:r>
          </a:p>
        </p:txBody>
      </p:sp>
      <p:sp>
        <p:nvSpPr>
          <p:cNvPr id="3" name="Subtitle 2"/>
          <p:cNvSpPr>
            <a:spLocks noGrp="1"/>
          </p:cNvSpPr>
          <p:nvPr>
            <p:ph type="subTitle" idx="1"/>
          </p:nvPr>
        </p:nvSpPr>
        <p:spPr/>
        <p:txBody>
          <a:bodyPr/>
          <a:lstStyle/>
          <a:p>
            <a:r>
              <a:rPr lang="en-US" dirty="0" smtClean="0"/>
              <a:t>Producer decision</a:t>
            </a:r>
            <a:endParaRPr lang="en-US" dirty="0"/>
          </a:p>
        </p:txBody>
      </p:sp>
      <p:sp>
        <p:nvSpPr>
          <p:cNvPr id="11" name="Rectangle 7"/>
          <p:cNvSpPr>
            <a:spLocks noChangeArrowheads="1"/>
          </p:cNvSpPr>
          <p:nvPr/>
        </p:nvSpPr>
        <p:spPr bwMode="auto">
          <a:xfrm>
            <a:off x="1051560" y="5237646"/>
            <a:ext cx="9649636" cy="132343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222222"/>
                </a:solidFill>
                <a:effectLst/>
                <a:latin typeface="Arial" panose="020B0604020202020204" pitchFamily="34" charset="0"/>
                <a:cs typeface="Arial" panose="020B0604020202020204" pitchFamily="34" charset="0"/>
              </a:rPr>
              <a:t>To get total or </a:t>
            </a:r>
            <a:r>
              <a:rPr kumimoji="0" lang="en-US" sz="2000" b="1" i="0" u="none" strike="noStrike" cap="none" normalizeH="0" baseline="0" dirty="0" smtClean="0">
                <a:ln>
                  <a:noFill/>
                </a:ln>
                <a:solidFill>
                  <a:srgbClr val="222222"/>
                </a:solidFill>
                <a:effectLst/>
                <a:latin typeface="Arial" panose="020B0604020202020204" pitchFamily="34" charset="0"/>
                <a:cs typeface="Arial" panose="020B0604020202020204" pitchFamily="34" charset="0"/>
              </a:rPr>
              <a:t>market supply</a:t>
            </a:r>
            <a:r>
              <a:rPr kumimoji="0" lang="en-US" sz="2000" b="0" i="0" u="none" strike="noStrike" cap="none" normalizeH="0" baseline="0" dirty="0" smtClean="0">
                <a:ln>
                  <a:noFill/>
                </a:ln>
                <a:solidFill>
                  <a:srgbClr val="222222"/>
                </a:solidFill>
                <a:effectLst/>
                <a:latin typeface="Arial" panose="020B0604020202020204" pitchFamily="34" charset="0"/>
                <a:cs typeface="Arial" panose="020B0604020202020204" pitchFamily="34" charset="0"/>
              </a:rPr>
              <a:t>, we have to add the </a:t>
            </a:r>
            <a:r>
              <a:rPr kumimoji="0" lang="en-US" sz="2000" b="1" i="0" u="none" strike="noStrike" cap="none" normalizeH="0" baseline="0" dirty="0" smtClean="0">
                <a:ln>
                  <a:noFill/>
                </a:ln>
                <a:solidFill>
                  <a:srgbClr val="222222"/>
                </a:solidFill>
                <a:effectLst/>
                <a:latin typeface="Arial" panose="020B0604020202020204" pitchFamily="34" charset="0"/>
                <a:cs typeface="Arial" panose="020B0604020202020204" pitchFamily="34" charset="0"/>
              </a:rPr>
              <a:t>supplies</a:t>
            </a:r>
            <a:r>
              <a:rPr kumimoji="0" lang="en-US" sz="2000" b="0" i="0" u="none" strike="noStrike" cap="none" normalizeH="0" baseline="0" dirty="0" smtClean="0">
                <a:ln>
                  <a:noFill/>
                </a:ln>
                <a:solidFill>
                  <a:srgbClr val="222222"/>
                </a:solidFill>
                <a:effectLst/>
                <a:latin typeface="Arial" panose="020B0604020202020204" pitchFamily="34" charset="0"/>
                <a:cs typeface="Arial" panose="020B0604020202020204" pitchFamily="34" charset="0"/>
              </a:rPr>
              <a:t> of all the producers of a product. Thus the </a:t>
            </a:r>
            <a:r>
              <a:rPr kumimoji="0" lang="en-US" sz="2000" b="1" i="0" u="none" strike="noStrike" cap="none" normalizeH="0" baseline="0" dirty="0" smtClean="0">
                <a:ln>
                  <a:noFill/>
                </a:ln>
                <a:solidFill>
                  <a:srgbClr val="222222"/>
                </a:solidFill>
                <a:effectLst/>
                <a:latin typeface="Arial" panose="020B0604020202020204" pitchFamily="34" charset="0"/>
                <a:cs typeface="Arial" panose="020B0604020202020204" pitchFamily="34" charset="0"/>
              </a:rPr>
              <a:t>market supply</a:t>
            </a:r>
            <a:r>
              <a:rPr kumimoji="0" lang="en-US" sz="2000" b="0" i="0" u="none" strike="noStrike" cap="none" normalizeH="0" baseline="0" dirty="0" smtClean="0">
                <a:ln>
                  <a:noFill/>
                </a:ln>
                <a:solidFill>
                  <a:srgbClr val="222222"/>
                </a:solidFill>
                <a:effectLst/>
                <a:latin typeface="Arial" panose="020B0604020202020204" pitchFamily="34" charset="0"/>
                <a:cs typeface="Arial" panose="020B0604020202020204" pitchFamily="34" charset="0"/>
              </a:rPr>
              <a:t> of a good is the sum of quantities of that good the </a:t>
            </a:r>
            <a:r>
              <a:rPr kumimoji="0" lang="en-US" sz="2000" b="1" i="0" u="none" strike="noStrike" cap="none" normalizeH="0" baseline="0" dirty="0" smtClean="0">
                <a:ln>
                  <a:noFill/>
                </a:ln>
                <a:solidFill>
                  <a:srgbClr val="222222"/>
                </a:solidFill>
                <a:effectLst/>
                <a:latin typeface="Arial" panose="020B0604020202020204" pitchFamily="34" charset="0"/>
                <a:cs typeface="Arial" panose="020B0604020202020204" pitchFamily="34" charset="0"/>
              </a:rPr>
              <a:t>individual</a:t>
            </a:r>
            <a:r>
              <a:rPr kumimoji="0" lang="en-US" sz="2000" b="0" i="0" u="none" strike="noStrike" cap="none" normalizeH="0" baseline="0" dirty="0" smtClean="0">
                <a:ln>
                  <a:noFill/>
                </a:ln>
                <a:solidFill>
                  <a:srgbClr val="222222"/>
                </a:solidFill>
                <a:effectLst/>
                <a:latin typeface="Arial" panose="020B0604020202020204" pitchFamily="34" charset="0"/>
                <a:cs typeface="Arial" panose="020B0604020202020204" pitchFamily="34" charset="0"/>
              </a:rPr>
              <a:t> firms are willing to offer for sale at a given time period. </a:t>
            </a:r>
            <a:r>
              <a:rPr kumimoji="0" lang="en-US" sz="2000" b="0" i="0" u="none" strike="noStrike" cap="none" normalizeH="0" baseline="0" dirty="0" smtClean="0">
                <a:ln>
                  <a:noFill/>
                </a:ln>
                <a:solidFill>
                  <a:srgbClr val="222222"/>
                </a:solidFill>
                <a:effectLst/>
                <a:latin typeface="Arial" panose="020B0604020202020204" pitchFamily="34" charset="0"/>
                <a:cs typeface="Arial" panose="020B0604020202020204" pitchFamily="34" charset="0"/>
                <a:hlinkClick r:id="rId2" action="ppaction://hlinkfile"/>
              </a:rPr>
              <a:t>Resources\Supply.xlsx</a:t>
            </a:r>
            <a:endParaRPr kumimoji="0" lang="en-US" sz="1400" b="0" i="0" u="none" strike="noStrike" cap="none" normalizeH="0" baseline="0" dirty="0" smtClean="0">
              <a:ln>
                <a:noFill/>
              </a:ln>
              <a:solidFill>
                <a:srgbClr val="660099"/>
              </a:solidFill>
              <a:effectLst/>
              <a:latin typeface="Arial" panose="020B0604020202020204" pitchFamily="34" charset="0"/>
              <a:cs typeface="Arial" panose="020B0604020202020204" pitchFamily="34" charset="0"/>
            </a:endParaRPr>
          </a:p>
        </p:txBody>
      </p:sp>
      <p:sp>
        <p:nvSpPr>
          <p:cNvPr id="13" name="Rectangle 12"/>
          <p:cNvSpPr/>
          <p:nvPr/>
        </p:nvSpPr>
        <p:spPr>
          <a:xfrm>
            <a:off x="2507810" y="354831"/>
            <a:ext cx="8193386" cy="307777"/>
          </a:xfrm>
          <a:prstGeom prst="rect">
            <a:avLst/>
          </a:prstGeom>
        </p:spPr>
        <p:txBody>
          <a:bodyPr wrap="square">
            <a:spAutoFit/>
          </a:bodyPr>
          <a:lstStyle/>
          <a:p>
            <a:pPr algn="ctr"/>
            <a:r>
              <a:rPr lang="en-US" sz="1400" dirty="0" smtClean="0"/>
              <a:t>http://www.economicsdiscussion.net/supply-curve/derivation-of-the-market-supply-curve/17015</a:t>
            </a:r>
            <a:endParaRPr lang="en-US" sz="1400" dirty="0"/>
          </a:p>
        </p:txBody>
      </p:sp>
    </p:spTree>
    <p:extLst>
      <p:ext uri="{BB962C8B-B14F-4D97-AF65-F5344CB8AC3E}">
        <p14:creationId xmlns:p14="http://schemas.microsoft.com/office/powerpoint/2010/main" val="36803439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circle(in)">
                                      <p:cBhvr>
                                        <p:cTn id="12"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1"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51560" y="1091563"/>
            <a:ext cx="9966960" cy="3035808"/>
          </a:xfrm>
        </p:spPr>
        <p:txBody>
          <a:bodyPr/>
          <a:lstStyle/>
          <a:p>
            <a:r>
              <a:rPr lang="en-US" sz="8000" dirty="0" smtClean="0"/>
              <a:t>Business expansion by diversification</a:t>
            </a:r>
            <a:endParaRPr lang="en-US" sz="8000" u="sng" dirty="0"/>
          </a:p>
        </p:txBody>
      </p:sp>
      <p:sp>
        <p:nvSpPr>
          <p:cNvPr id="11" name="Rectangle 7"/>
          <p:cNvSpPr>
            <a:spLocks noChangeArrowheads="1"/>
          </p:cNvSpPr>
          <p:nvPr/>
        </p:nvSpPr>
        <p:spPr bwMode="auto">
          <a:xfrm>
            <a:off x="888068" y="4594754"/>
            <a:ext cx="8354990" cy="1631216"/>
          </a:xfrm>
          <a:prstGeom prst="rect">
            <a:avLst/>
          </a:prstGeom>
          <a:noFill/>
          <a:ln w="9525">
            <a:noFill/>
            <a:miter lim="800000"/>
            <a:headEnd/>
            <a:tailEnd/>
          </a:ln>
          <a:effectLst/>
          <a:extLst/>
        </p:spPr>
        <p:txBody>
          <a:bodyPr vert="horz" wrap="square" lIns="91440" tIns="45720" rIns="91440" bIns="4572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en-US" sz="2000" b="1" dirty="0"/>
              <a:t>Business</a:t>
            </a:r>
            <a:r>
              <a:rPr lang="en-US" sz="2000" dirty="0"/>
              <a:t> development implies extending the company's activities. This process may take place without changing the type of products or the main activity, just by improving production processes and increasing sales (</a:t>
            </a:r>
            <a:r>
              <a:rPr lang="en-US" sz="2000" b="1" dirty="0"/>
              <a:t>expansion</a:t>
            </a:r>
            <a:r>
              <a:rPr lang="en-US" sz="2000" dirty="0"/>
              <a:t>) or by </a:t>
            </a:r>
            <a:r>
              <a:rPr lang="en-US" sz="2000" b="1" dirty="0" smtClean="0"/>
              <a:t>expanding the</a:t>
            </a:r>
            <a:r>
              <a:rPr lang="en-US" sz="2000" dirty="0" smtClean="0"/>
              <a:t> </a:t>
            </a:r>
            <a:r>
              <a:rPr lang="en-US" sz="2000" dirty="0"/>
              <a:t>scope of activities (</a:t>
            </a:r>
            <a:r>
              <a:rPr lang="en-US" sz="2000" b="1" dirty="0"/>
              <a:t>diversification</a:t>
            </a:r>
            <a:r>
              <a:rPr lang="en-US" sz="2000" dirty="0"/>
              <a:t>).</a:t>
            </a:r>
            <a:endParaRPr lang="en-US" sz="2000" dirty="0">
              <a:latin typeface="+mn-lt"/>
            </a:endParaRPr>
          </a:p>
        </p:txBody>
      </p:sp>
      <p:sp>
        <p:nvSpPr>
          <p:cNvPr id="15" name="TextBox 14"/>
          <p:cNvSpPr txBox="1"/>
          <p:nvPr/>
        </p:nvSpPr>
        <p:spPr>
          <a:xfrm>
            <a:off x="5922235" y="3815141"/>
            <a:ext cx="516488" cy="369332"/>
          </a:xfrm>
          <a:prstGeom prst="rect">
            <a:avLst/>
          </a:prstGeom>
          <a:noFill/>
        </p:spPr>
        <p:txBody>
          <a:bodyPr wrap="none" rtlCol="0">
            <a:spAutoFit/>
          </a:bodyPr>
          <a:lstStyle/>
          <a:p>
            <a:r>
              <a:rPr lang="en-US" sz="900" dirty="0" smtClean="0">
                <a:solidFill>
                  <a:schemeClr val="bg1"/>
                </a:solidFill>
              </a:rPr>
              <a:t>PRICE</a:t>
            </a:r>
          </a:p>
          <a:p>
            <a:r>
              <a:rPr lang="en-US" sz="900" dirty="0" smtClean="0">
                <a:solidFill>
                  <a:schemeClr val="bg1"/>
                </a:solidFill>
              </a:rPr>
              <a:t>VT</a:t>
            </a:r>
            <a:endParaRPr lang="en-US" sz="1050" dirty="0">
              <a:solidFill>
                <a:schemeClr val="bg1"/>
              </a:solidFill>
            </a:endParaRPr>
          </a:p>
        </p:txBody>
      </p:sp>
      <p:sp>
        <p:nvSpPr>
          <p:cNvPr id="16" name="TextBox 15"/>
          <p:cNvSpPr txBox="1"/>
          <p:nvPr/>
        </p:nvSpPr>
        <p:spPr>
          <a:xfrm>
            <a:off x="8727556" y="6352203"/>
            <a:ext cx="710452" cy="392415"/>
          </a:xfrm>
          <a:prstGeom prst="rect">
            <a:avLst/>
          </a:prstGeom>
          <a:noFill/>
        </p:spPr>
        <p:txBody>
          <a:bodyPr wrap="none" rtlCol="0">
            <a:spAutoFit/>
          </a:bodyPr>
          <a:lstStyle/>
          <a:p>
            <a:pPr algn="ctr"/>
            <a:r>
              <a:rPr lang="en-US" sz="900" dirty="0" smtClean="0">
                <a:solidFill>
                  <a:schemeClr val="bg1"/>
                </a:solidFill>
              </a:rPr>
              <a:t>Quantity</a:t>
            </a:r>
          </a:p>
          <a:p>
            <a:pPr algn="ctr"/>
            <a:r>
              <a:rPr lang="en-US" sz="1050" dirty="0" smtClean="0">
                <a:solidFill>
                  <a:schemeClr val="bg1"/>
                </a:solidFill>
              </a:rPr>
              <a:t>K. Shells</a:t>
            </a:r>
            <a:endParaRPr lang="en-US" sz="1050" dirty="0">
              <a:solidFill>
                <a:schemeClr val="bg1"/>
              </a:solidFill>
            </a:endParaRPr>
          </a:p>
        </p:txBody>
      </p:sp>
      <p:sp>
        <p:nvSpPr>
          <p:cNvPr id="3" name="Subtitle 2"/>
          <p:cNvSpPr>
            <a:spLocks noGrp="1"/>
          </p:cNvSpPr>
          <p:nvPr>
            <p:ph type="subTitle" idx="1"/>
          </p:nvPr>
        </p:nvSpPr>
        <p:spPr>
          <a:xfrm>
            <a:off x="888068" y="3955368"/>
            <a:ext cx="7891272" cy="371750"/>
          </a:xfrm>
        </p:spPr>
        <p:txBody>
          <a:bodyPr>
            <a:normAutofit lnSpcReduction="10000"/>
          </a:bodyPr>
          <a:lstStyle/>
          <a:p>
            <a:r>
              <a:rPr lang="en-US" dirty="0" smtClean="0"/>
              <a:t>PRODUCERS’ SUPPLY</a:t>
            </a:r>
            <a:endParaRPr lang="en-US" dirty="0"/>
          </a:p>
        </p:txBody>
      </p:sp>
      <p:sp>
        <p:nvSpPr>
          <p:cNvPr id="4" name="Rectangle 3"/>
          <p:cNvSpPr/>
          <p:nvPr/>
        </p:nvSpPr>
        <p:spPr>
          <a:xfrm>
            <a:off x="597509" y="445232"/>
            <a:ext cx="11195685" cy="369332"/>
          </a:xfrm>
          <a:prstGeom prst="rect">
            <a:avLst/>
          </a:prstGeom>
        </p:spPr>
        <p:txBody>
          <a:bodyPr wrap="square">
            <a:spAutoFit/>
          </a:bodyPr>
          <a:lstStyle/>
          <a:p>
            <a:r>
              <a:rPr lang="en-US" dirty="0"/>
              <a:t>https://www.bbva.es/eng/general/finanzas-vistazo/empresas/expansion-diversificacion/index.jsp</a:t>
            </a:r>
          </a:p>
        </p:txBody>
      </p:sp>
    </p:spTree>
    <p:extLst>
      <p:ext uri="{BB962C8B-B14F-4D97-AF65-F5344CB8AC3E}">
        <p14:creationId xmlns:p14="http://schemas.microsoft.com/office/powerpoint/2010/main" val="20129312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barn(inVertical)">
                                      <p:cBhvr>
                                        <p:cTn id="1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1"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51560" y="1091563"/>
            <a:ext cx="9966960" cy="3035808"/>
          </a:xfrm>
        </p:spPr>
        <p:txBody>
          <a:bodyPr/>
          <a:lstStyle/>
          <a:p>
            <a:r>
              <a:rPr lang="en-US" sz="8000" dirty="0" smtClean="0"/>
              <a:t>Business expansion by diversification</a:t>
            </a:r>
            <a:endParaRPr lang="en-US" sz="8000" u="sng" dirty="0"/>
          </a:p>
        </p:txBody>
      </p:sp>
      <p:sp>
        <p:nvSpPr>
          <p:cNvPr id="11" name="Rectangle 7"/>
          <p:cNvSpPr>
            <a:spLocks noChangeArrowheads="1"/>
          </p:cNvSpPr>
          <p:nvPr/>
        </p:nvSpPr>
        <p:spPr bwMode="auto">
          <a:xfrm>
            <a:off x="888068" y="4440927"/>
            <a:ext cx="8354990" cy="2246769"/>
          </a:xfrm>
          <a:prstGeom prst="rect">
            <a:avLst/>
          </a:prstGeom>
          <a:noFill/>
          <a:ln w="9525">
            <a:noFill/>
            <a:miter lim="800000"/>
            <a:headEnd/>
            <a:tailEnd/>
          </a:ln>
          <a:effectLst/>
          <a:extLst/>
        </p:spPr>
        <p:txBody>
          <a:bodyPr vert="horz" wrap="square" lIns="91440" tIns="45720" rIns="91440" bIns="4572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en-US" sz="2000" b="1" dirty="0"/>
              <a:t>Business</a:t>
            </a:r>
            <a:r>
              <a:rPr lang="en-US" sz="2000" dirty="0"/>
              <a:t> development implies extending the company's activities. This process may take place without changing the type of products or the main activity, just by improving production processes and increasing sales (</a:t>
            </a:r>
            <a:r>
              <a:rPr lang="en-US" sz="2000" b="1" dirty="0"/>
              <a:t>expansion</a:t>
            </a:r>
            <a:r>
              <a:rPr lang="en-US" sz="2000" dirty="0"/>
              <a:t>) or by </a:t>
            </a:r>
            <a:r>
              <a:rPr lang="en-US" sz="2000" b="1" dirty="0" smtClean="0"/>
              <a:t>expanding the</a:t>
            </a:r>
            <a:r>
              <a:rPr lang="en-US" sz="2000" dirty="0" smtClean="0"/>
              <a:t> </a:t>
            </a:r>
            <a:r>
              <a:rPr lang="en-US" sz="2000" dirty="0"/>
              <a:t>scope of activities (</a:t>
            </a:r>
            <a:r>
              <a:rPr lang="en-US" sz="2000" b="1" dirty="0"/>
              <a:t>diversification</a:t>
            </a:r>
            <a:r>
              <a:rPr lang="en-US" sz="2000" dirty="0" smtClean="0"/>
              <a:t>). </a:t>
            </a:r>
            <a:r>
              <a:rPr lang="en-US" sz="2000" b="1" dirty="0"/>
              <a:t>Diversification</a:t>
            </a:r>
            <a:r>
              <a:rPr lang="en-US" sz="2000" dirty="0"/>
              <a:t> is a corporate strategy to enter into a new market or industry in which the </a:t>
            </a:r>
            <a:r>
              <a:rPr lang="en-US" sz="2000" b="1" dirty="0"/>
              <a:t>business</a:t>
            </a:r>
            <a:r>
              <a:rPr lang="en-US" sz="2000" dirty="0"/>
              <a:t> doesn't currently operate, while also creating a new product for that new market</a:t>
            </a:r>
            <a:r>
              <a:rPr lang="en-US" sz="2000" dirty="0" smtClean="0"/>
              <a:t>.</a:t>
            </a:r>
            <a:endParaRPr lang="en-US" sz="2000" dirty="0">
              <a:latin typeface="+mn-lt"/>
            </a:endParaRPr>
          </a:p>
        </p:txBody>
      </p:sp>
      <p:sp>
        <p:nvSpPr>
          <p:cNvPr id="15" name="TextBox 14"/>
          <p:cNvSpPr txBox="1"/>
          <p:nvPr/>
        </p:nvSpPr>
        <p:spPr>
          <a:xfrm>
            <a:off x="5922235" y="3815141"/>
            <a:ext cx="516488" cy="369332"/>
          </a:xfrm>
          <a:prstGeom prst="rect">
            <a:avLst/>
          </a:prstGeom>
          <a:noFill/>
        </p:spPr>
        <p:txBody>
          <a:bodyPr wrap="none" rtlCol="0">
            <a:spAutoFit/>
          </a:bodyPr>
          <a:lstStyle/>
          <a:p>
            <a:r>
              <a:rPr lang="en-US" sz="900" dirty="0" smtClean="0">
                <a:solidFill>
                  <a:schemeClr val="bg1"/>
                </a:solidFill>
              </a:rPr>
              <a:t>PRICE</a:t>
            </a:r>
          </a:p>
          <a:p>
            <a:r>
              <a:rPr lang="en-US" sz="900" dirty="0" smtClean="0">
                <a:solidFill>
                  <a:schemeClr val="bg1"/>
                </a:solidFill>
              </a:rPr>
              <a:t>VT</a:t>
            </a:r>
            <a:endParaRPr lang="en-US" sz="1050" dirty="0">
              <a:solidFill>
                <a:schemeClr val="bg1"/>
              </a:solidFill>
            </a:endParaRPr>
          </a:p>
        </p:txBody>
      </p:sp>
      <p:sp>
        <p:nvSpPr>
          <p:cNvPr id="16" name="TextBox 15"/>
          <p:cNvSpPr txBox="1"/>
          <p:nvPr/>
        </p:nvSpPr>
        <p:spPr>
          <a:xfrm>
            <a:off x="8727556" y="6352203"/>
            <a:ext cx="710452" cy="392415"/>
          </a:xfrm>
          <a:prstGeom prst="rect">
            <a:avLst/>
          </a:prstGeom>
          <a:noFill/>
        </p:spPr>
        <p:txBody>
          <a:bodyPr wrap="none" rtlCol="0">
            <a:spAutoFit/>
          </a:bodyPr>
          <a:lstStyle/>
          <a:p>
            <a:pPr algn="ctr"/>
            <a:r>
              <a:rPr lang="en-US" sz="900" dirty="0" smtClean="0">
                <a:solidFill>
                  <a:schemeClr val="bg1"/>
                </a:solidFill>
              </a:rPr>
              <a:t>Quantity</a:t>
            </a:r>
          </a:p>
          <a:p>
            <a:pPr algn="ctr"/>
            <a:r>
              <a:rPr lang="en-US" sz="1050" dirty="0" smtClean="0">
                <a:solidFill>
                  <a:schemeClr val="bg1"/>
                </a:solidFill>
              </a:rPr>
              <a:t>K. Shells</a:t>
            </a:r>
            <a:endParaRPr lang="en-US" sz="1050" dirty="0">
              <a:solidFill>
                <a:schemeClr val="bg1"/>
              </a:solidFill>
            </a:endParaRPr>
          </a:p>
        </p:txBody>
      </p:sp>
      <p:sp>
        <p:nvSpPr>
          <p:cNvPr id="3" name="Subtitle 2"/>
          <p:cNvSpPr>
            <a:spLocks noGrp="1"/>
          </p:cNvSpPr>
          <p:nvPr>
            <p:ph type="subTitle" idx="1"/>
          </p:nvPr>
        </p:nvSpPr>
        <p:spPr>
          <a:xfrm>
            <a:off x="888068" y="3955368"/>
            <a:ext cx="7891272" cy="371750"/>
          </a:xfrm>
        </p:spPr>
        <p:txBody>
          <a:bodyPr>
            <a:normAutofit lnSpcReduction="10000"/>
          </a:bodyPr>
          <a:lstStyle/>
          <a:p>
            <a:r>
              <a:rPr lang="en-US" dirty="0"/>
              <a:t>PRODUCERS’ SUPPLY</a:t>
            </a:r>
          </a:p>
        </p:txBody>
      </p:sp>
      <p:sp>
        <p:nvSpPr>
          <p:cNvPr id="4" name="Rectangle 3"/>
          <p:cNvSpPr/>
          <p:nvPr/>
        </p:nvSpPr>
        <p:spPr>
          <a:xfrm>
            <a:off x="597509" y="445232"/>
            <a:ext cx="11195685" cy="369332"/>
          </a:xfrm>
          <a:prstGeom prst="rect">
            <a:avLst/>
          </a:prstGeom>
        </p:spPr>
        <p:txBody>
          <a:bodyPr wrap="square">
            <a:spAutoFit/>
          </a:bodyPr>
          <a:lstStyle/>
          <a:p>
            <a:r>
              <a:rPr lang="en-US" dirty="0"/>
              <a:t>https://www.bbva.es/eng/general/finanzas-vistazo/empresas/expansion-diversificacion/index.jsp</a:t>
            </a:r>
          </a:p>
        </p:txBody>
      </p:sp>
      <p:sp>
        <p:nvSpPr>
          <p:cNvPr id="5" name="Rectangle 4"/>
          <p:cNvSpPr/>
          <p:nvPr/>
        </p:nvSpPr>
        <p:spPr>
          <a:xfrm>
            <a:off x="597509" y="814564"/>
            <a:ext cx="8357787" cy="369332"/>
          </a:xfrm>
          <a:prstGeom prst="rect">
            <a:avLst/>
          </a:prstGeom>
        </p:spPr>
        <p:txBody>
          <a:bodyPr wrap="square">
            <a:spAutoFit/>
          </a:bodyPr>
          <a:lstStyle/>
          <a:p>
            <a:r>
              <a:rPr lang="en-US" dirty="0"/>
              <a:t>https://en.m.wikipedia.org/wiki/Diversification_(marketing_strategy)</a:t>
            </a:r>
          </a:p>
        </p:txBody>
      </p:sp>
    </p:spTree>
    <p:extLst>
      <p:ext uri="{BB962C8B-B14F-4D97-AF65-F5344CB8AC3E}">
        <p14:creationId xmlns:p14="http://schemas.microsoft.com/office/powerpoint/2010/main" val="39176912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barn(inVertical)">
                                      <p:cBhvr>
                                        <p:cTn id="1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1"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51560" y="1091563"/>
            <a:ext cx="9966960" cy="3035808"/>
          </a:xfrm>
        </p:spPr>
        <p:txBody>
          <a:bodyPr/>
          <a:lstStyle/>
          <a:p>
            <a:r>
              <a:rPr lang="en-US" sz="8000" dirty="0" smtClean="0"/>
              <a:t>Business expansion by diversification</a:t>
            </a:r>
            <a:endParaRPr lang="en-US" sz="8000" u="sng" dirty="0"/>
          </a:p>
        </p:txBody>
      </p:sp>
      <p:sp>
        <p:nvSpPr>
          <p:cNvPr id="11" name="Rectangle 7"/>
          <p:cNvSpPr>
            <a:spLocks noChangeArrowheads="1"/>
          </p:cNvSpPr>
          <p:nvPr/>
        </p:nvSpPr>
        <p:spPr bwMode="auto">
          <a:xfrm>
            <a:off x="888068" y="4440927"/>
            <a:ext cx="8354990" cy="2246769"/>
          </a:xfrm>
          <a:prstGeom prst="rect">
            <a:avLst/>
          </a:prstGeom>
          <a:noFill/>
          <a:ln w="9525">
            <a:noFill/>
            <a:miter lim="800000"/>
            <a:headEnd/>
            <a:tailEnd/>
          </a:ln>
          <a:effectLst/>
          <a:extLst/>
        </p:spPr>
        <p:txBody>
          <a:bodyPr vert="horz" wrap="square" lIns="91440" tIns="45720" rIns="91440" bIns="4572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en-US" sz="2000" b="1" dirty="0"/>
              <a:t>Business</a:t>
            </a:r>
            <a:r>
              <a:rPr lang="en-US" sz="2000" dirty="0"/>
              <a:t> development implies extending the company's activities. This process may take place without changing the type of products or the main activity, just by improving production processes and increasing sales (</a:t>
            </a:r>
            <a:r>
              <a:rPr lang="en-US" sz="2000" b="1" dirty="0"/>
              <a:t>expansion</a:t>
            </a:r>
            <a:r>
              <a:rPr lang="en-US" sz="2000" dirty="0"/>
              <a:t>) or by </a:t>
            </a:r>
            <a:r>
              <a:rPr lang="en-US" sz="2000" b="1" dirty="0" smtClean="0"/>
              <a:t>expanding the</a:t>
            </a:r>
            <a:r>
              <a:rPr lang="en-US" sz="2000" dirty="0" smtClean="0"/>
              <a:t> </a:t>
            </a:r>
            <a:r>
              <a:rPr lang="en-US" sz="2000" dirty="0"/>
              <a:t>scope of activities (</a:t>
            </a:r>
            <a:r>
              <a:rPr lang="en-US" sz="2000" b="1" dirty="0"/>
              <a:t>diversification</a:t>
            </a:r>
            <a:r>
              <a:rPr lang="en-US" sz="2000" dirty="0" smtClean="0"/>
              <a:t>). </a:t>
            </a:r>
            <a:r>
              <a:rPr lang="en-US" sz="2000" b="1" dirty="0"/>
              <a:t>Diversification</a:t>
            </a:r>
            <a:r>
              <a:rPr lang="en-US" sz="2000" dirty="0"/>
              <a:t> is a corporate strategy to enter into a new market or industry in which the </a:t>
            </a:r>
            <a:r>
              <a:rPr lang="en-US" sz="2000" b="1" dirty="0"/>
              <a:t>business</a:t>
            </a:r>
            <a:r>
              <a:rPr lang="en-US" sz="2000" dirty="0"/>
              <a:t> doesn't currently operate, while also creating a new product for that new market</a:t>
            </a:r>
            <a:r>
              <a:rPr lang="en-US" sz="2000" dirty="0" smtClean="0"/>
              <a:t>.</a:t>
            </a:r>
            <a:endParaRPr lang="en-US" sz="2000" dirty="0">
              <a:latin typeface="+mn-lt"/>
            </a:endParaRPr>
          </a:p>
        </p:txBody>
      </p:sp>
      <p:sp>
        <p:nvSpPr>
          <p:cNvPr id="15" name="TextBox 14"/>
          <p:cNvSpPr txBox="1"/>
          <p:nvPr/>
        </p:nvSpPr>
        <p:spPr>
          <a:xfrm>
            <a:off x="5922235" y="3815141"/>
            <a:ext cx="516488" cy="369332"/>
          </a:xfrm>
          <a:prstGeom prst="rect">
            <a:avLst/>
          </a:prstGeom>
          <a:noFill/>
        </p:spPr>
        <p:txBody>
          <a:bodyPr wrap="none" rtlCol="0">
            <a:spAutoFit/>
          </a:bodyPr>
          <a:lstStyle/>
          <a:p>
            <a:r>
              <a:rPr lang="en-US" sz="900" dirty="0" smtClean="0">
                <a:solidFill>
                  <a:schemeClr val="bg1"/>
                </a:solidFill>
              </a:rPr>
              <a:t>PRICE</a:t>
            </a:r>
          </a:p>
          <a:p>
            <a:r>
              <a:rPr lang="en-US" sz="900" dirty="0" smtClean="0">
                <a:solidFill>
                  <a:schemeClr val="bg1"/>
                </a:solidFill>
              </a:rPr>
              <a:t>VT</a:t>
            </a:r>
            <a:endParaRPr lang="en-US" sz="1050" dirty="0">
              <a:solidFill>
                <a:schemeClr val="bg1"/>
              </a:solidFill>
            </a:endParaRPr>
          </a:p>
        </p:txBody>
      </p:sp>
      <p:sp>
        <p:nvSpPr>
          <p:cNvPr id="16" name="TextBox 15"/>
          <p:cNvSpPr txBox="1"/>
          <p:nvPr/>
        </p:nvSpPr>
        <p:spPr>
          <a:xfrm>
            <a:off x="8727556" y="6352203"/>
            <a:ext cx="710452" cy="392415"/>
          </a:xfrm>
          <a:prstGeom prst="rect">
            <a:avLst/>
          </a:prstGeom>
          <a:noFill/>
        </p:spPr>
        <p:txBody>
          <a:bodyPr wrap="none" rtlCol="0">
            <a:spAutoFit/>
          </a:bodyPr>
          <a:lstStyle/>
          <a:p>
            <a:pPr algn="ctr"/>
            <a:r>
              <a:rPr lang="en-US" sz="900" dirty="0" smtClean="0">
                <a:solidFill>
                  <a:schemeClr val="bg1"/>
                </a:solidFill>
              </a:rPr>
              <a:t>Quantity</a:t>
            </a:r>
          </a:p>
          <a:p>
            <a:pPr algn="ctr"/>
            <a:r>
              <a:rPr lang="en-US" sz="1050" dirty="0" smtClean="0">
                <a:solidFill>
                  <a:schemeClr val="bg1"/>
                </a:solidFill>
              </a:rPr>
              <a:t>K. Shells</a:t>
            </a:r>
            <a:endParaRPr lang="en-US" sz="1050" dirty="0">
              <a:solidFill>
                <a:schemeClr val="bg1"/>
              </a:solidFill>
            </a:endParaRPr>
          </a:p>
        </p:txBody>
      </p:sp>
      <p:sp>
        <p:nvSpPr>
          <p:cNvPr id="3" name="Subtitle 2"/>
          <p:cNvSpPr>
            <a:spLocks noGrp="1"/>
          </p:cNvSpPr>
          <p:nvPr>
            <p:ph type="subTitle" idx="1"/>
          </p:nvPr>
        </p:nvSpPr>
        <p:spPr>
          <a:xfrm>
            <a:off x="888068" y="3955368"/>
            <a:ext cx="7891272" cy="371750"/>
          </a:xfrm>
        </p:spPr>
        <p:txBody>
          <a:bodyPr>
            <a:normAutofit lnSpcReduction="10000"/>
          </a:bodyPr>
          <a:lstStyle/>
          <a:p>
            <a:r>
              <a:rPr lang="en-US" dirty="0"/>
              <a:t>PRODUCERS’ SUPPLY</a:t>
            </a:r>
          </a:p>
        </p:txBody>
      </p:sp>
      <p:sp>
        <p:nvSpPr>
          <p:cNvPr id="4" name="Rectangle 3"/>
          <p:cNvSpPr/>
          <p:nvPr/>
        </p:nvSpPr>
        <p:spPr>
          <a:xfrm>
            <a:off x="597509" y="445232"/>
            <a:ext cx="11195685" cy="369332"/>
          </a:xfrm>
          <a:prstGeom prst="rect">
            <a:avLst/>
          </a:prstGeom>
        </p:spPr>
        <p:txBody>
          <a:bodyPr wrap="square">
            <a:spAutoFit/>
          </a:bodyPr>
          <a:lstStyle/>
          <a:p>
            <a:r>
              <a:rPr lang="en-US" dirty="0"/>
              <a:t>https://www.bbva.es/eng/general/finanzas-vistazo/empresas/expansion-diversificacion/index.jsp</a:t>
            </a:r>
          </a:p>
        </p:txBody>
      </p:sp>
      <p:sp>
        <p:nvSpPr>
          <p:cNvPr id="5" name="Rectangle 4"/>
          <p:cNvSpPr/>
          <p:nvPr/>
        </p:nvSpPr>
        <p:spPr>
          <a:xfrm>
            <a:off x="597509" y="814564"/>
            <a:ext cx="8357787" cy="369332"/>
          </a:xfrm>
          <a:prstGeom prst="rect">
            <a:avLst/>
          </a:prstGeom>
        </p:spPr>
        <p:txBody>
          <a:bodyPr wrap="square">
            <a:spAutoFit/>
          </a:bodyPr>
          <a:lstStyle/>
          <a:p>
            <a:r>
              <a:rPr lang="en-US" dirty="0"/>
              <a:t>https://en.m.wikipedia.org/wiki/Diversification_(marketing_strategy)</a:t>
            </a:r>
          </a:p>
        </p:txBody>
      </p:sp>
    </p:spTree>
    <p:extLst>
      <p:ext uri="{BB962C8B-B14F-4D97-AF65-F5344CB8AC3E}">
        <p14:creationId xmlns:p14="http://schemas.microsoft.com/office/powerpoint/2010/main" val="39361479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barn(inVertical)">
                                      <p:cBhvr>
                                        <p:cTn id="1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1"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51560" y="1091563"/>
            <a:ext cx="9966960" cy="3035808"/>
          </a:xfrm>
        </p:spPr>
        <p:txBody>
          <a:bodyPr/>
          <a:lstStyle/>
          <a:p>
            <a:r>
              <a:rPr lang="en-US" sz="8000" dirty="0" smtClean="0"/>
              <a:t>Vertical integration</a:t>
            </a:r>
            <a:endParaRPr lang="en-US" sz="8000" u="sng" dirty="0"/>
          </a:p>
        </p:txBody>
      </p:sp>
      <p:sp>
        <p:nvSpPr>
          <p:cNvPr id="11" name="Rectangle 7"/>
          <p:cNvSpPr>
            <a:spLocks noChangeArrowheads="1"/>
          </p:cNvSpPr>
          <p:nvPr/>
        </p:nvSpPr>
        <p:spPr bwMode="auto">
          <a:xfrm>
            <a:off x="888068" y="4440927"/>
            <a:ext cx="8354990" cy="1631216"/>
          </a:xfrm>
          <a:prstGeom prst="rect">
            <a:avLst/>
          </a:prstGeom>
          <a:noFill/>
          <a:ln w="9525">
            <a:noFill/>
            <a:miter lim="800000"/>
            <a:headEnd/>
            <a:tailEnd/>
          </a:ln>
          <a:effectLst/>
          <a:extLst/>
        </p:spPr>
        <p:txBody>
          <a:bodyPr vert="horz" wrap="square" lIns="91440" tIns="45720" rIns="91440" bIns="4572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en-US" sz="2000" dirty="0"/>
              <a:t>In microeconomics and management, </a:t>
            </a:r>
            <a:r>
              <a:rPr lang="en-US" sz="2000" b="1" dirty="0"/>
              <a:t>vertical integration</a:t>
            </a:r>
            <a:r>
              <a:rPr lang="en-US" sz="2000" dirty="0"/>
              <a:t> is an arrangement in which the supply chain of a company is owned by that company. Usually each member of the supply chain produces a different product or (market-specific) service, and the products combine to satisfy a common need.</a:t>
            </a:r>
            <a:endParaRPr lang="en-US" sz="2000" dirty="0">
              <a:latin typeface="+mn-lt"/>
            </a:endParaRPr>
          </a:p>
        </p:txBody>
      </p:sp>
      <p:sp>
        <p:nvSpPr>
          <p:cNvPr id="15" name="TextBox 14"/>
          <p:cNvSpPr txBox="1"/>
          <p:nvPr/>
        </p:nvSpPr>
        <p:spPr>
          <a:xfrm>
            <a:off x="5922235" y="3815141"/>
            <a:ext cx="516488" cy="369332"/>
          </a:xfrm>
          <a:prstGeom prst="rect">
            <a:avLst/>
          </a:prstGeom>
          <a:noFill/>
        </p:spPr>
        <p:txBody>
          <a:bodyPr wrap="none" rtlCol="0">
            <a:spAutoFit/>
          </a:bodyPr>
          <a:lstStyle/>
          <a:p>
            <a:r>
              <a:rPr lang="en-US" sz="900" dirty="0" smtClean="0">
                <a:solidFill>
                  <a:schemeClr val="bg1"/>
                </a:solidFill>
              </a:rPr>
              <a:t>PRICE</a:t>
            </a:r>
          </a:p>
          <a:p>
            <a:r>
              <a:rPr lang="en-US" sz="900" dirty="0" smtClean="0">
                <a:solidFill>
                  <a:schemeClr val="bg1"/>
                </a:solidFill>
              </a:rPr>
              <a:t>VT</a:t>
            </a:r>
            <a:endParaRPr lang="en-US" sz="1050" dirty="0">
              <a:solidFill>
                <a:schemeClr val="bg1"/>
              </a:solidFill>
            </a:endParaRPr>
          </a:p>
        </p:txBody>
      </p:sp>
      <p:sp>
        <p:nvSpPr>
          <p:cNvPr id="16" name="TextBox 15"/>
          <p:cNvSpPr txBox="1"/>
          <p:nvPr/>
        </p:nvSpPr>
        <p:spPr>
          <a:xfrm>
            <a:off x="8727556" y="6352203"/>
            <a:ext cx="710452" cy="392415"/>
          </a:xfrm>
          <a:prstGeom prst="rect">
            <a:avLst/>
          </a:prstGeom>
          <a:noFill/>
        </p:spPr>
        <p:txBody>
          <a:bodyPr wrap="none" rtlCol="0">
            <a:spAutoFit/>
          </a:bodyPr>
          <a:lstStyle/>
          <a:p>
            <a:pPr algn="ctr"/>
            <a:r>
              <a:rPr lang="en-US" sz="900" dirty="0" smtClean="0">
                <a:solidFill>
                  <a:schemeClr val="bg1"/>
                </a:solidFill>
              </a:rPr>
              <a:t>Quantity</a:t>
            </a:r>
          </a:p>
          <a:p>
            <a:pPr algn="ctr"/>
            <a:r>
              <a:rPr lang="en-US" sz="1050" dirty="0" smtClean="0">
                <a:solidFill>
                  <a:schemeClr val="bg1"/>
                </a:solidFill>
              </a:rPr>
              <a:t>K. Shells</a:t>
            </a:r>
            <a:endParaRPr lang="en-US" sz="1050" dirty="0">
              <a:solidFill>
                <a:schemeClr val="bg1"/>
              </a:solidFill>
            </a:endParaRPr>
          </a:p>
        </p:txBody>
      </p:sp>
      <p:sp>
        <p:nvSpPr>
          <p:cNvPr id="3" name="Subtitle 2"/>
          <p:cNvSpPr>
            <a:spLocks noGrp="1"/>
          </p:cNvSpPr>
          <p:nvPr>
            <p:ph type="subTitle" idx="1"/>
          </p:nvPr>
        </p:nvSpPr>
        <p:spPr>
          <a:xfrm>
            <a:off x="888068" y="3955368"/>
            <a:ext cx="7891272" cy="371750"/>
          </a:xfrm>
        </p:spPr>
        <p:txBody>
          <a:bodyPr>
            <a:normAutofit lnSpcReduction="10000"/>
          </a:bodyPr>
          <a:lstStyle/>
          <a:p>
            <a:r>
              <a:rPr lang="en-US" dirty="0"/>
              <a:t>PRODUCERS’ SUPPLY</a:t>
            </a:r>
          </a:p>
        </p:txBody>
      </p:sp>
      <p:sp>
        <p:nvSpPr>
          <p:cNvPr id="6" name="Rectangle 5"/>
          <p:cNvSpPr/>
          <p:nvPr/>
        </p:nvSpPr>
        <p:spPr>
          <a:xfrm>
            <a:off x="888068" y="593341"/>
            <a:ext cx="5539402" cy="369332"/>
          </a:xfrm>
          <a:prstGeom prst="rect">
            <a:avLst/>
          </a:prstGeom>
        </p:spPr>
        <p:txBody>
          <a:bodyPr wrap="none">
            <a:spAutoFit/>
          </a:bodyPr>
          <a:lstStyle/>
          <a:p>
            <a:r>
              <a:rPr lang="en-US" dirty="0"/>
              <a:t>https://en.wikipedia.org/wiki/Vertical_integration</a:t>
            </a:r>
          </a:p>
        </p:txBody>
      </p:sp>
    </p:spTree>
    <p:extLst>
      <p:ext uri="{BB962C8B-B14F-4D97-AF65-F5344CB8AC3E}">
        <p14:creationId xmlns:p14="http://schemas.microsoft.com/office/powerpoint/2010/main" val="37695579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barn(inVertical)">
                                      <p:cBhvr>
                                        <p:cTn id="1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1"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51560" y="1091563"/>
            <a:ext cx="9966960" cy="3035808"/>
          </a:xfrm>
        </p:spPr>
        <p:txBody>
          <a:bodyPr/>
          <a:lstStyle/>
          <a:p>
            <a:r>
              <a:rPr lang="en-US" sz="8000" dirty="0" smtClean="0"/>
              <a:t>Vertical integration</a:t>
            </a:r>
            <a:endParaRPr lang="en-US" sz="8000" u="sng" dirty="0"/>
          </a:p>
        </p:txBody>
      </p:sp>
      <p:sp>
        <p:nvSpPr>
          <p:cNvPr id="11" name="Rectangle 7"/>
          <p:cNvSpPr>
            <a:spLocks noChangeArrowheads="1"/>
          </p:cNvSpPr>
          <p:nvPr/>
        </p:nvSpPr>
        <p:spPr bwMode="auto">
          <a:xfrm>
            <a:off x="888068" y="4440927"/>
            <a:ext cx="8354990" cy="1631216"/>
          </a:xfrm>
          <a:prstGeom prst="rect">
            <a:avLst/>
          </a:prstGeom>
          <a:noFill/>
          <a:ln w="9525">
            <a:noFill/>
            <a:miter lim="800000"/>
            <a:headEnd/>
            <a:tailEnd/>
          </a:ln>
          <a:effectLst/>
          <a:extLst/>
        </p:spPr>
        <p:txBody>
          <a:bodyPr vert="horz" wrap="square" lIns="91440" tIns="45720" rIns="91440" bIns="4572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en-US" sz="2000" dirty="0"/>
              <a:t>An </a:t>
            </a:r>
            <a:r>
              <a:rPr lang="en-US" sz="2000" b="1" dirty="0"/>
              <a:t>example of vertical integration</a:t>
            </a:r>
            <a:r>
              <a:rPr lang="en-US" sz="2000" dirty="0"/>
              <a:t> is a retailer, like </a:t>
            </a:r>
            <a:r>
              <a:rPr lang="en-US" sz="2000" dirty="0" smtClean="0"/>
              <a:t>Kava Bar, </a:t>
            </a:r>
            <a:r>
              <a:rPr lang="en-US" sz="2000" dirty="0"/>
              <a:t>which has its own </a:t>
            </a:r>
            <a:r>
              <a:rPr lang="en-US" sz="2000" dirty="0" smtClean="0"/>
              <a:t>Nakamal Name (Brand). </a:t>
            </a:r>
            <a:r>
              <a:rPr lang="en-US" sz="2000" dirty="0"/>
              <a:t>It owns </a:t>
            </a:r>
            <a:r>
              <a:rPr lang="en-US" sz="2000" dirty="0" smtClean="0"/>
              <a:t>a kava farm, the manufacturing (grinding machines), </a:t>
            </a:r>
            <a:r>
              <a:rPr lang="en-US" sz="2000" dirty="0"/>
              <a:t>controls the </a:t>
            </a:r>
            <a:r>
              <a:rPr lang="en-US" sz="2000" dirty="0" smtClean="0"/>
              <a:t>distribution (shipment by land and sea), </a:t>
            </a:r>
            <a:r>
              <a:rPr lang="en-US" sz="2000" dirty="0"/>
              <a:t>and is the retailer. Because it cuts out the middleman, it can offer a product like the brand name product at a much lower price.</a:t>
            </a:r>
            <a:endParaRPr lang="en-US" sz="2000" dirty="0">
              <a:latin typeface="+mn-lt"/>
            </a:endParaRPr>
          </a:p>
        </p:txBody>
      </p:sp>
      <p:sp>
        <p:nvSpPr>
          <p:cNvPr id="15" name="TextBox 14"/>
          <p:cNvSpPr txBox="1"/>
          <p:nvPr/>
        </p:nvSpPr>
        <p:spPr>
          <a:xfrm>
            <a:off x="5922235" y="3815141"/>
            <a:ext cx="516488" cy="369332"/>
          </a:xfrm>
          <a:prstGeom prst="rect">
            <a:avLst/>
          </a:prstGeom>
          <a:noFill/>
        </p:spPr>
        <p:txBody>
          <a:bodyPr wrap="none" rtlCol="0">
            <a:spAutoFit/>
          </a:bodyPr>
          <a:lstStyle/>
          <a:p>
            <a:r>
              <a:rPr lang="en-US" sz="900" dirty="0" smtClean="0">
                <a:solidFill>
                  <a:schemeClr val="bg1"/>
                </a:solidFill>
              </a:rPr>
              <a:t>PRICE</a:t>
            </a:r>
          </a:p>
          <a:p>
            <a:r>
              <a:rPr lang="en-US" sz="900" dirty="0" smtClean="0">
                <a:solidFill>
                  <a:schemeClr val="bg1"/>
                </a:solidFill>
              </a:rPr>
              <a:t>VT</a:t>
            </a:r>
            <a:endParaRPr lang="en-US" sz="1050" dirty="0">
              <a:solidFill>
                <a:schemeClr val="bg1"/>
              </a:solidFill>
            </a:endParaRPr>
          </a:p>
        </p:txBody>
      </p:sp>
      <p:sp>
        <p:nvSpPr>
          <p:cNvPr id="16" name="TextBox 15"/>
          <p:cNvSpPr txBox="1"/>
          <p:nvPr/>
        </p:nvSpPr>
        <p:spPr>
          <a:xfrm>
            <a:off x="8727556" y="6352203"/>
            <a:ext cx="710452" cy="392415"/>
          </a:xfrm>
          <a:prstGeom prst="rect">
            <a:avLst/>
          </a:prstGeom>
          <a:noFill/>
        </p:spPr>
        <p:txBody>
          <a:bodyPr wrap="none" rtlCol="0">
            <a:spAutoFit/>
          </a:bodyPr>
          <a:lstStyle/>
          <a:p>
            <a:pPr algn="ctr"/>
            <a:r>
              <a:rPr lang="en-US" sz="900" dirty="0" smtClean="0">
                <a:solidFill>
                  <a:schemeClr val="bg1"/>
                </a:solidFill>
              </a:rPr>
              <a:t>Quantity</a:t>
            </a:r>
          </a:p>
          <a:p>
            <a:pPr algn="ctr"/>
            <a:r>
              <a:rPr lang="en-US" sz="1050" dirty="0" smtClean="0">
                <a:solidFill>
                  <a:schemeClr val="bg1"/>
                </a:solidFill>
              </a:rPr>
              <a:t>K. Shells</a:t>
            </a:r>
            <a:endParaRPr lang="en-US" sz="1050" dirty="0">
              <a:solidFill>
                <a:schemeClr val="bg1"/>
              </a:solidFill>
            </a:endParaRPr>
          </a:p>
        </p:txBody>
      </p:sp>
      <p:sp>
        <p:nvSpPr>
          <p:cNvPr id="3" name="Subtitle 2"/>
          <p:cNvSpPr>
            <a:spLocks noGrp="1"/>
          </p:cNvSpPr>
          <p:nvPr>
            <p:ph type="subTitle" idx="1"/>
          </p:nvPr>
        </p:nvSpPr>
        <p:spPr>
          <a:xfrm>
            <a:off x="888068" y="3955368"/>
            <a:ext cx="7891272" cy="371750"/>
          </a:xfrm>
        </p:spPr>
        <p:txBody>
          <a:bodyPr>
            <a:normAutofit lnSpcReduction="10000"/>
          </a:bodyPr>
          <a:lstStyle/>
          <a:p>
            <a:r>
              <a:rPr lang="en-US" dirty="0" smtClean="0"/>
              <a:t>EXAMPLE</a:t>
            </a:r>
            <a:endParaRPr lang="en-US" dirty="0"/>
          </a:p>
        </p:txBody>
      </p:sp>
      <p:sp>
        <p:nvSpPr>
          <p:cNvPr id="6" name="Rectangle 5"/>
          <p:cNvSpPr/>
          <p:nvPr/>
        </p:nvSpPr>
        <p:spPr>
          <a:xfrm>
            <a:off x="888068" y="593341"/>
            <a:ext cx="7184211" cy="369332"/>
          </a:xfrm>
          <a:prstGeom prst="rect">
            <a:avLst/>
          </a:prstGeom>
        </p:spPr>
        <p:txBody>
          <a:bodyPr wrap="none">
            <a:spAutoFit/>
          </a:bodyPr>
          <a:lstStyle/>
          <a:p>
            <a:r>
              <a:rPr lang="en-US" dirty="0"/>
              <a:t>https://www.thebalance.com/what-is-vertical-integration-3305807</a:t>
            </a:r>
          </a:p>
        </p:txBody>
      </p:sp>
    </p:spTree>
    <p:extLst>
      <p:ext uri="{BB962C8B-B14F-4D97-AF65-F5344CB8AC3E}">
        <p14:creationId xmlns:p14="http://schemas.microsoft.com/office/powerpoint/2010/main" val="38137338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barn(inVertical)">
                                      <p:cBhvr>
                                        <p:cTn id="1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1"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51560" y="1091563"/>
            <a:ext cx="9966960" cy="3035808"/>
          </a:xfrm>
        </p:spPr>
        <p:txBody>
          <a:bodyPr/>
          <a:lstStyle/>
          <a:p>
            <a:r>
              <a:rPr lang="en-US" sz="8000" dirty="0" smtClean="0"/>
              <a:t>horizontal integration</a:t>
            </a:r>
            <a:endParaRPr lang="en-US" sz="8000" u="sng" dirty="0"/>
          </a:p>
        </p:txBody>
      </p:sp>
      <p:sp>
        <p:nvSpPr>
          <p:cNvPr id="11" name="Rectangle 7"/>
          <p:cNvSpPr>
            <a:spLocks noChangeArrowheads="1"/>
          </p:cNvSpPr>
          <p:nvPr/>
        </p:nvSpPr>
        <p:spPr bwMode="auto">
          <a:xfrm>
            <a:off x="888068" y="4440927"/>
            <a:ext cx="8354990" cy="1631216"/>
          </a:xfrm>
          <a:prstGeom prst="rect">
            <a:avLst/>
          </a:prstGeom>
          <a:noFill/>
          <a:ln w="9525">
            <a:noFill/>
            <a:miter lim="800000"/>
            <a:headEnd/>
            <a:tailEnd/>
          </a:ln>
          <a:effectLst/>
          <a:extLst/>
        </p:spPr>
        <p:txBody>
          <a:bodyPr vert="horz" wrap="square" lIns="91440" tIns="45720" rIns="91440" bIns="4572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en-US" sz="2000" b="1" dirty="0"/>
              <a:t>Horizontal integration</a:t>
            </a:r>
            <a:r>
              <a:rPr lang="en-US" sz="2000" dirty="0"/>
              <a:t> is the process of a company increasing production of goods or services at the same part of the supply chain. A company may do this via internal expansion, acquisition or merger. The process can lead to monopoly if a company captures the vast majority of the market for that product or service.</a:t>
            </a:r>
            <a:endParaRPr lang="en-US" sz="2000" dirty="0">
              <a:latin typeface="+mn-lt"/>
            </a:endParaRPr>
          </a:p>
        </p:txBody>
      </p:sp>
      <p:sp>
        <p:nvSpPr>
          <p:cNvPr id="15" name="TextBox 14"/>
          <p:cNvSpPr txBox="1"/>
          <p:nvPr/>
        </p:nvSpPr>
        <p:spPr>
          <a:xfrm>
            <a:off x="5922235" y="3815141"/>
            <a:ext cx="516488" cy="369332"/>
          </a:xfrm>
          <a:prstGeom prst="rect">
            <a:avLst/>
          </a:prstGeom>
          <a:noFill/>
        </p:spPr>
        <p:txBody>
          <a:bodyPr wrap="none" rtlCol="0">
            <a:spAutoFit/>
          </a:bodyPr>
          <a:lstStyle/>
          <a:p>
            <a:r>
              <a:rPr lang="en-US" sz="900" dirty="0" smtClean="0">
                <a:solidFill>
                  <a:schemeClr val="bg1"/>
                </a:solidFill>
              </a:rPr>
              <a:t>PRICE</a:t>
            </a:r>
          </a:p>
          <a:p>
            <a:r>
              <a:rPr lang="en-US" sz="900" dirty="0" smtClean="0">
                <a:solidFill>
                  <a:schemeClr val="bg1"/>
                </a:solidFill>
              </a:rPr>
              <a:t>VT</a:t>
            </a:r>
            <a:endParaRPr lang="en-US" sz="1050" dirty="0">
              <a:solidFill>
                <a:schemeClr val="bg1"/>
              </a:solidFill>
            </a:endParaRPr>
          </a:p>
        </p:txBody>
      </p:sp>
      <p:sp>
        <p:nvSpPr>
          <p:cNvPr id="16" name="TextBox 15"/>
          <p:cNvSpPr txBox="1"/>
          <p:nvPr/>
        </p:nvSpPr>
        <p:spPr>
          <a:xfrm>
            <a:off x="8727556" y="6352203"/>
            <a:ext cx="710452" cy="392415"/>
          </a:xfrm>
          <a:prstGeom prst="rect">
            <a:avLst/>
          </a:prstGeom>
          <a:noFill/>
        </p:spPr>
        <p:txBody>
          <a:bodyPr wrap="none" rtlCol="0">
            <a:spAutoFit/>
          </a:bodyPr>
          <a:lstStyle/>
          <a:p>
            <a:pPr algn="ctr"/>
            <a:r>
              <a:rPr lang="en-US" sz="900" dirty="0" smtClean="0">
                <a:solidFill>
                  <a:schemeClr val="bg1"/>
                </a:solidFill>
              </a:rPr>
              <a:t>Quantity</a:t>
            </a:r>
          </a:p>
          <a:p>
            <a:pPr algn="ctr"/>
            <a:r>
              <a:rPr lang="en-US" sz="1050" dirty="0" smtClean="0">
                <a:solidFill>
                  <a:schemeClr val="bg1"/>
                </a:solidFill>
              </a:rPr>
              <a:t>K. Shells</a:t>
            </a:r>
            <a:endParaRPr lang="en-US" sz="1050" dirty="0">
              <a:solidFill>
                <a:schemeClr val="bg1"/>
              </a:solidFill>
            </a:endParaRPr>
          </a:p>
        </p:txBody>
      </p:sp>
      <p:sp>
        <p:nvSpPr>
          <p:cNvPr id="3" name="Subtitle 2"/>
          <p:cNvSpPr>
            <a:spLocks noGrp="1"/>
          </p:cNvSpPr>
          <p:nvPr>
            <p:ph type="subTitle" idx="1"/>
          </p:nvPr>
        </p:nvSpPr>
        <p:spPr>
          <a:xfrm>
            <a:off x="888068" y="3955368"/>
            <a:ext cx="7891272" cy="371750"/>
          </a:xfrm>
        </p:spPr>
        <p:txBody>
          <a:bodyPr>
            <a:normAutofit lnSpcReduction="10000"/>
          </a:bodyPr>
          <a:lstStyle/>
          <a:p>
            <a:r>
              <a:rPr lang="en-US" dirty="0" smtClean="0"/>
              <a:t>PRODUCERS’ CHOICE</a:t>
            </a:r>
            <a:endParaRPr lang="en-US" dirty="0"/>
          </a:p>
        </p:txBody>
      </p:sp>
      <p:sp>
        <p:nvSpPr>
          <p:cNvPr id="6" name="Rectangle 5"/>
          <p:cNvSpPr/>
          <p:nvPr/>
        </p:nvSpPr>
        <p:spPr>
          <a:xfrm>
            <a:off x="888068" y="593341"/>
            <a:ext cx="5539402" cy="369332"/>
          </a:xfrm>
          <a:prstGeom prst="rect">
            <a:avLst/>
          </a:prstGeom>
        </p:spPr>
        <p:txBody>
          <a:bodyPr wrap="none">
            <a:spAutoFit/>
          </a:bodyPr>
          <a:lstStyle/>
          <a:p>
            <a:r>
              <a:rPr lang="en-US" dirty="0"/>
              <a:t>https://en.wikipedia.org/wiki/Vertical_integration</a:t>
            </a:r>
          </a:p>
        </p:txBody>
      </p:sp>
    </p:spTree>
    <p:extLst>
      <p:ext uri="{BB962C8B-B14F-4D97-AF65-F5344CB8AC3E}">
        <p14:creationId xmlns:p14="http://schemas.microsoft.com/office/powerpoint/2010/main" val="31429338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barn(inVertical)">
                                      <p:cBhvr>
                                        <p:cTn id="1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1"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51560" y="1091563"/>
            <a:ext cx="9966960" cy="3035808"/>
          </a:xfrm>
        </p:spPr>
        <p:txBody>
          <a:bodyPr/>
          <a:lstStyle/>
          <a:p>
            <a:r>
              <a:rPr lang="en-US" sz="8000" dirty="0" smtClean="0"/>
              <a:t>horizontal integration</a:t>
            </a:r>
            <a:endParaRPr lang="en-US" sz="8000" u="sng" dirty="0"/>
          </a:p>
        </p:txBody>
      </p:sp>
      <p:sp>
        <p:nvSpPr>
          <p:cNvPr id="11" name="Rectangle 7"/>
          <p:cNvSpPr>
            <a:spLocks noChangeArrowheads="1"/>
          </p:cNvSpPr>
          <p:nvPr/>
        </p:nvSpPr>
        <p:spPr bwMode="auto">
          <a:xfrm>
            <a:off x="888068" y="4440927"/>
            <a:ext cx="8354990" cy="1631216"/>
          </a:xfrm>
          <a:prstGeom prst="rect">
            <a:avLst/>
          </a:prstGeom>
          <a:noFill/>
          <a:ln w="9525">
            <a:noFill/>
            <a:miter lim="800000"/>
            <a:headEnd/>
            <a:tailEnd/>
          </a:ln>
          <a:effectLst/>
          <a:extLst/>
        </p:spPr>
        <p:txBody>
          <a:bodyPr vert="horz" wrap="square" lIns="91440" tIns="45720" rIns="91440" bIns="4572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en-US" sz="2000" b="1" dirty="0"/>
              <a:t>Horizontal integration</a:t>
            </a:r>
            <a:r>
              <a:rPr lang="en-US" sz="2000" dirty="0"/>
              <a:t> is the process of a company increasing production of goods or services at the same part of the supply chain. A </a:t>
            </a:r>
            <a:r>
              <a:rPr lang="en-US" sz="2000" dirty="0" smtClean="0"/>
              <a:t>kava bar </a:t>
            </a:r>
            <a:r>
              <a:rPr lang="en-US" sz="2000" dirty="0"/>
              <a:t>may do this via internal expansion, acquisition or </a:t>
            </a:r>
            <a:r>
              <a:rPr lang="en-US" sz="2000" dirty="0" smtClean="0"/>
              <a:t>merger with other kava bars. </a:t>
            </a:r>
            <a:r>
              <a:rPr lang="en-US" sz="2000" dirty="0"/>
              <a:t>The process can lead to monopoly if a company captures the vast majority of the market for </a:t>
            </a:r>
            <a:r>
              <a:rPr lang="en-US" sz="2000" dirty="0" smtClean="0"/>
              <a:t>kava jus </a:t>
            </a:r>
            <a:r>
              <a:rPr lang="en-US" sz="2000" dirty="0"/>
              <a:t>product or </a:t>
            </a:r>
            <a:r>
              <a:rPr lang="en-US" sz="2000" dirty="0" smtClean="0"/>
              <a:t>(service).</a:t>
            </a:r>
            <a:endParaRPr lang="en-US" sz="2000" dirty="0">
              <a:latin typeface="+mn-lt"/>
            </a:endParaRPr>
          </a:p>
        </p:txBody>
      </p:sp>
      <p:sp>
        <p:nvSpPr>
          <p:cNvPr id="15" name="TextBox 14"/>
          <p:cNvSpPr txBox="1"/>
          <p:nvPr/>
        </p:nvSpPr>
        <p:spPr>
          <a:xfrm>
            <a:off x="5922235" y="3815141"/>
            <a:ext cx="516488" cy="369332"/>
          </a:xfrm>
          <a:prstGeom prst="rect">
            <a:avLst/>
          </a:prstGeom>
          <a:noFill/>
        </p:spPr>
        <p:txBody>
          <a:bodyPr wrap="none" rtlCol="0">
            <a:spAutoFit/>
          </a:bodyPr>
          <a:lstStyle/>
          <a:p>
            <a:r>
              <a:rPr lang="en-US" sz="900" dirty="0" smtClean="0">
                <a:solidFill>
                  <a:schemeClr val="bg1"/>
                </a:solidFill>
              </a:rPr>
              <a:t>PRICE</a:t>
            </a:r>
          </a:p>
          <a:p>
            <a:r>
              <a:rPr lang="en-US" sz="900" dirty="0" smtClean="0">
                <a:solidFill>
                  <a:schemeClr val="bg1"/>
                </a:solidFill>
              </a:rPr>
              <a:t>VT</a:t>
            </a:r>
            <a:endParaRPr lang="en-US" sz="1050" dirty="0">
              <a:solidFill>
                <a:schemeClr val="bg1"/>
              </a:solidFill>
            </a:endParaRPr>
          </a:p>
        </p:txBody>
      </p:sp>
      <p:sp>
        <p:nvSpPr>
          <p:cNvPr id="16" name="TextBox 15"/>
          <p:cNvSpPr txBox="1"/>
          <p:nvPr/>
        </p:nvSpPr>
        <p:spPr>
          <a:xfrm>
            <a:off x="8727556" y="6352203"/>
            <a:ext cx="710452" cy="392415"/>
          </a:xfrm>
          <a:prstGeom prst="rect">
            <a:avLst/>
          </a:prstGeom>
          <a:noFill/>
        </p:spPr>
        <p:txBody>
          <a:bodyPr wrap="none" rtlCol="0">
            <a:spAutoFit/>
          </a:bodyPr>
          <a:lstStyle/>
          <a:p>
            <a:pPr algn="ctr"/>
            <a:r>
              <a:rPr lang="en-US" sz="900" dirty="0" smtClean="0">
                <a:solidFill>
                  <a:schemeClr val="bg1"/>
                </a:solidFill>
              </a:rPr>
              <a:t>Quantity</a:t>
            </a:r>
          </a:p>
          <a:p>
            <a:pPr algn="ctr"/>
            <a:r>
              <a:rPr lang="en-US" sz="1050" dirty="0" smtClean="0">
                <a:solidFill>
                  <a:schemeClr val="bg1"/>
                </a:solidFill>
              </a:rPr>
              <a:t>K. Shells</a:t>
            </a:r>
            <a:endParaRPr lang="en-US" sz="1050" dirty="0">
              <a:solidFill>
                <a:schemeClr val="bg1"/>
              </a:solidFill>
            </a:endParaRPr>
          </a:p>
        </p:txBody>
      </p:sp>
      <p:sp>
        <p:nvSpPr>
          <p:cNvPr id="3" name="Subtitle 2"/>
          <p:cNvSpPr>
            <a:spLocks noGrp="1"/>
          </p:cNvSpPr>
          <p:nvPr>
            <p:ph type="subTitle" idx="1"/>
          </p:nvPr>
        </p:nvSpPr>
        <p:spPr>
          <a:xfrm>
            <a:off x="888068" y="3955368"/>
            <a:ext cx="7891272" cy="371750"/>
          </a:xfrm>
        </p:spPr>
        <p:txBody>
          <a:bodyPr>
            <a:normAutofit lnSpcReduction="10000"/>
          </a:bodyPr>
          <a:lstStyle/>
          <a:p>
            <a:r>
              <a:rPr lang="en-US" dirty="0" smtClean="0"/>
              <a:t>EXAMPLE</a:t>
            </a:r>
            <a:endParaRPr lang="en-US" dirty="0"/>
          </a:p>
        </p:txBody>
      </p:sp>
      <p:sp>
        <p:nvSpPr>
          <p:cNvPr id="6" name="Rectangle 5"/>
          <p:cNvSpPr/>
          <p:nvPr/>
        </p:nvSpPr>
        <p:spPr>
          <a:xfrm>
            <a:off x="888068" y="593341"/>
            <a:ext cx="5812553" cy="369332"/>
          </a:xfrm>
          <a:prstGeom prst="rect">
            <a:avLst/>
          </a:prstGeom>
        </p:spPr>
        <p:txBody>
          <a:bodyPr wrap="none">
            <a:spAutoFit/>
          </a:bodyPr>
          <a:lstStyle/>
          <a:p>
            <a:r>
              <a:rPr lang="en-US" dirty="0"/>
              <a:t>https://en.wikipedia.org/wiki/Horizontal_integration</a:t>
            </a:r>
          </a:p>
        </p:txBody>
      </p:sp>
    </p:spTree>
    <p:extLst>
      <p:ext uri="{BB962C8B-B14F-4D97-AF65-F5344CB8AC3E}">
        <p14:creationId xmlns:p14="http://schemas.microsoft.com/office/powerpoint/2010/main" val="38641229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barn(inVertical)">
                                      <p:cBhvr>
                                        <p:cTn id="1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1"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51560" y="1091563"/>
            <a:ext cx="9966960" cy="3035808"/>
          </a:xfrm>
        </p:spPr>
        <p:txBody>
          <a:bodyPr/>
          <a:lstStyle/>
          <a:p>
            <a:r>
              <a:rPr lang="en-US" sz="8000" dirty="0" smtClean="0"/>
              <a:t>Price and non price competition</a:t>
            </a:r>
            <a:endParaRPr lang="en-US" sz="8000" u="sng" dirty="0"/>
          </a:p>
        </p:txBody>
      </p:sp>
      <p:sp>
        <p:nvSpPr>
          <p:cNvPr id="11" name="Rectangle 7"/>
          <p:cNvSpPr>
            <a:spLocks noChangeArrowheads="1"/>
          </p:cNvSpPr>
          <p:nvPr/>
        </p:nvSpPr>
        <p:spPr bwMode="auto">
          <a:xfrm>
            <a:off x="888068" y="4440927"/>
            <a:ext cx="8354990" cy="1015663"/>
          </a:xfrm>
          <a:prstGeom prst="rect">
            <a:avLst/>
          </a:prstGeom>
          <a:noFill/>
          <a:ln w="9525">
            <a:noFill/>
            <a:miter lim="800000"/>
            <a:headEnd/>
            <a:tailEnd/>
          </a:ln>
          <a:effectLst/>
          <a:extLst/>
        </p:spPr>
        <p:txBody>
          <a:bodyPr vert="horz" wrap="square" lIns="91440" tIns="45720" rIns="91440" bIns="4572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en-US" sz="2000" b="1" dirty="0"/>
              <a:t>Non</a:t>
            </a:r>
            <a:r>
              <a:rPr lang="en-US" sz="2000" dirty="0"/>
              <a:t>- </a:t>
            </a:r>
            <a:r>
              <a:rPr lang="en-US" sz="2000" b="1" dirty="0"/>
              <a:t>price competition</a:t>
            </a:r>
            <a:r>
              <a:rPr lang="en-US" sz="2000" dirty="0"/>
              <a:t> can be contrasted with </a:t>
            </a:r>
            <a:r>
              <a:rPr lang="en-US" sz="2000" b="1" dirty="0"/>
              <a:t>price competition</a:t>
            </a:r>
            <a:r>
              <a:rPr lang="en-US" sz="2000" dirty="0"/>
              <a:t>, which is where a company tries to distinguish its product or service from competing products on the basis of a low </a:t>
            </a:r>
            <a:r>
              <a:rPr lang="en-US" sz="2000" b="1" dirty="0"/>
              <a:t>price</a:t>
            </a:r>
            <a:r>
              <a:rPr lang="en-US" sz="2000" dirty="0" smtClean="0"/>
              <a:t>.</a:t>
            </a:r>
          </a:p>
        </p:txBody>
      </p:sp>
      <p:sp>
        <p:nvSpPr>
          <p:cNvPr id="15" name="TextBox 14"/>
          <p:cNvSpPr txBox="1"/>
          <p:nvPr/>
        </p:nvSpPr>
        <p:spPr>
          <a:xfrm>
            <a:off x="5922235" y="3815141"/>
            <a:ext cx="516488" cy="369332"/>
          </a:xfrm>
          <a:prstGeom prst="rect">
            <a:avLst/>
          </a:prstGeom>
          <a:noFill/>
        </p:spPr>
        <p:txBody>
          <a:bodyPr wrap="none" rtlCol="0">
            <a:spAutoFit/>
          </a:bodyPr>
          <a:lstStyle/>
          <a:p>
            <a:r>
              <a:rPr lang="en-US" sz="900" dirty="0" smtClean="0">
                <a:solidFill>
                  <a:schemeClr val="bg1"/>
                </a:solidFill>
              </a:rPr>
              <a:t>PRICE</a:t>
            </a:r>
          </a:p>
          <a:p>
            <a:r>
              <a:rPr lang="en-US" sz="900" dirty="0" smtClean="0">
                <a:solidFill>
                  <a:schemeClr val="bg1"/>
                </a:solidFill>
              </a:rPr>
              <a:t>VT</a:t>
            </a:r>
            <a:endParaRPr lang="en-US" sz="1050" dirty="0">
              <a:solidFill>
                <a:schemeClr val="bg1"/>
              </a:solidFill>
            </a:endParaRPr>
          </a:p>
        </p:txBody>
      </p:sp>
      <p:sp>
        <p:nvSpPr>
          <p:cNvPr id="16" name="TextBox 15"/>
          <p:cNvSpPr txBox="1"/>
          <p:nvPr/>
        </p:nvSpPr>
        <p:spPr>
          <a:xfrm>
            <a:off x="8727556" y="6352203"/>
            <a:ext cx="710452" cy="392415"/>
          </a:xfrm>
          <a:prstGeom prst="rect">
            <a:avLst/>
          </a:prstGeom>
          <a:noFill/>
        </p:spPr>
        <p:txBody>
          <a:bodyPr wrap="none" rtlCol="0">
            <a:spAutoFit/>
          </a:bodyPr>
          <a:lstStyle/>
          <a:p>
            <a:pPr algn="ctr"/>
            <a:r>
              <a:rPr lang="en-US" sz="900" dirty="0" smtClean="0">
                <a:solidFill>
                  <a:schemeClr val="bg1"/>
                </a:solidFill>
              </a:rPr>
              <a:t>Quantity</a:t>
            </a:r>
          </a:p>
          <a:p>
            <a:pPr algn="ctr"/>
            <a:r>
              <a:rPr lang="en-US" sz="1050" dirty="0" smtClean="0">
                <a:solidFill>
                  <a:schemeClr val="bg1"/>
                </a:solidFill>
              </a:rPr>
              <a:t>K. Shells</a:t>
            </a:r>
            <a:endParaRPr lang="en-US" sz="1050" dirty="0">
              <a:solidFill>
                <a:schemeClr val="bg1"/>
              </a:solidFill>
            </a:endParaRPr>
          </a:p>
        </p:txBody>
      </p:sp>
      <p:sp>
        <p:nvSpPr>
          <p:cNvPr id="3" name="Subtitle 2"/>
          <p:cNvSpPr>
            <a:spLocks noGrp="1"/>
          </p:cNvSpPr>
          <p:nvPr>
            <p:ph type="subTitle" idx="1"/>
          </p:nvPr>
        </p:nvSpPr>
        <p:spPr>
          <a:xfrm>
            <a:off x="888068" y="3955368"/>
            <a:ext cx="7891272" cy="371750"/>
          </a:xfrm>
        </p:spPr>
        <p:txBody>
          <a:bodyPr>
            <a:normAutofit lnSpcReduction="10000"/>
          </a:bodyPr>
          <a:lstStyle/>
          <a:p>
            <a:r>
              <a:rPr lang="en-US" dirty="0" smtClean="0"/>
              <a:t>PRODUCERS CHOICE</a:t>
            </a:r>
            <a:endParaRPr lang="en-US" dirty="0"/>
          </a:p>
        </p:txBody>
      </p:sp>
      <p:sp>
        <p:nvSpPr>
          <p:cNvPr id="6" name="Rectangle 5"/>
          <p:cNvSpPr/>
          <p:nvPr/>
        </p:nvSpPr>
        <p:spPr>
          <a:xfrm>
            <a:off x="888068" y="593341"/>
            <a:ext cx="11125418" cy="369332"/>
          </a:xfrm>
          <a:prstGeom prst="rect">
            <a:avLst/>
          </a:prstGeom>
        </p:spPr>
        <p:txBody>
          <a:bodyPr wrap="none">
            <a:spAutoFit/>
          </a:bodyPr>
          <a:lstStyle/>
          <a:p>
            <a:r>
              <a:rPr lang="en-US" dirty="0"/>
              <a:t>https://courses.lumenlearning.com/boundless-marketing/chapter/competitive-dynamics-and-pricing/</a:t>
            </a:r>
          </a:p>
        </p:txBody>
      </p:sp>
    </p:spTree>
    <p:extLst>
      <p:ext uri="{BB962C8B-B14F-4D97-AF65-F5344CB8AC3E}">
        <p14:creationId xmlns:p14="http://schemas.microsoft.com/office/powerpoint/2010/main" val="4656255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barn(inVertical)">
                                      <p:cBhvr>
                                        <p:cTn id="1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1" grpId="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51560" y="1091563"/>
            <a:ext cx="9966960" cy="3035808"/>
          </a:xfrm>
        </p:spPr>
        <p:txBody>
          <a:bodyPr/>
          <a:lstStyle/>
          <a:p>
            <a:r>
              <a:rPr lang="en-US" sz="8000" dirty="0" smtClean="0"/>
              <a:t>Price competition</a:t>
            </a:r>
            <a:endParaRPr lang="en-US" sz="8000" u="sng" dirty="0"/>
          </a:p>
        </p:txBody>
      </p:sp>
      <p:sp>
        <p:nvSpPr>
          <p:cNvPr id="11" name="Rectangle 7"/>
          <p:cNvSpPr>
            <a:spLocks noChangeArrowheads="1"/>
          </p:cNvSpPr>
          <p:nvPr/>
        </p:nvSpPr>
        <p:spPr bwMode="auto">
          <a:xfrm>
            <a:off x="888068" y="4440927"/>
            <a:ext cx="8354990" cy="1938992"/>
          </a:xfrm>
          <a:prstGeom prst="rect">
            <a:avLst/>
          </a:prstGeom>
          <a:noFill/>
          <a:ln w="9525">
            <a:noFill/>
            <a:miter lim="800000"/>
            <a:headEnd/>
            <a:tailEnd/>
          </a:ln>
          <a:effectLst/>
          <a:extLst/>
        </p:spPr>
        <p:txBody>
          <a:bodyPr vert="horz" wrap="square" lIns="91440" tIns="45720" rIns="91440" bIns="4572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eaLnBrk="1" fontAlgn="auto" hangingPunct="1">
              <a:spcBef>
                <a:spcPts val="0"/>
              </a:spcBef>
              <a:spcAft>
                <a:spcPts val="0"/>
              </a:spcAft>
            </a:pPr>
            <a:r>
              <a:rPr lang="en-US" sz="2000" dirty="0" smtClean="0">
                <a:solidFill>
                  <a:prstClr val="black"/>
                </a:solidFill>
                <a:latin typeface="Rockwell" panose="02060603020205020403"/>
              </a:rPr>
              <a:t>For </a:t>
            </a:r>
            <a:r>
              <a:rPr lang="en-US" sz="2000" dirty="0">
                <a:solidFill>
                  <a:prstClr val="black"/>
                </a:solidFill>
                <a:latin typeface="Rockwell" panose="02060603020205020403"/>
              </a:rPr>
              <a:t>example: A kava bar (Hua Nakamal) can use lower prices, 20vt, 50vt, and 100vt per shell standard size, while Venue Nakamal is charging 50vt, 100vt and 150vt per shell standard size. </a:t>
            </a:r>
            <a:r>
              <a:rPr lang="en-US" sz="2000" dirty="0" smtClean="0">
                <a:solidFill>
                  <a:prstClr val="black"/>
                </a:solidFill>
                <a:latin typeface="Rockwell" panose="02060603020205020403"/>
              </a:rPr>
              <a:t>This is also called penetration pricing (on 20vt shell). Or Hua Nakamal can also use the same prices as Venue Nakamal. </a:t>
            </a:r>
            <a:endParaRPr lang="en-US" sz="2000" dirty="0">
              <a:solidFill>
                <a:prstClr val="black"/>
              </a:solidFill>
              <a:latin typeface="Rockwell" panose="02060603020205020403"/>
            </a:endParaRPr>
          </a:p>
          <a:p>
            <a:endParaRPr lang="en-US" sz="2000" dirty="0" smtClean="0"/>
          </a:p>
        </p:txBody>
      </p:sp>
      <p:sp>
        <p:nvSpPr>
          <p:cNvPr id="15" name="TextBox 14"/>
          <p:cNvSpPr txBox="1"/>
          <p:nvPr/>
        </p:nvSpPr>
        <p:spPr>
          <a:xfrm>
            <a:off x="5922235" y="3815141"/>
            <a:ext cx="516488" cy="369332"/>
          </a:xfrm>
          <a:prstGeom prst="rect">
            <a:avLst/>
          </a:prstGeom>
          <a:noFill/>
        </p:spPr>
        <p:txBody>
          <a:bodyPr wrap="none" rtlCol="0">
            <a:spAutoFit/>
          </a:bodyPr>
          <a:lstStyle/>
          <a:p>
            <a:r>
              <a:rPr lang="en-US" sz="900" dirty="0" smtClean="0">
                <a:solidFill>
                  <a:schemeClr val="bg1"/>
                </a:solidFill>
              </a:rPr>
              <a:t>PRICE</a:t>
            </a:r>
          </a:p>
          <a:p>
            <a:r>
              <a:rPr lang="en-US" sz="900" dirty="0" smtClean="0">
                <a:solidFill>
                  <a:schemeClr val="bg1"/>
                </a:solidFill>
              </a:rPr>
              <a:t>VT</a:t>
            </a:r>
            <a:endParaRPr lang="en-US" sz="1050" dirty="0">
              <a:solidFill>
                <a:schemeClr val="bg1"/>
              </a:solidFill>
            </a:endParaRPr>
          </a:p>
        </p:txBody>
      </p:sp>
      <p:sp>
        <p:nvSpPr>
          <p:cNvPr id="16" name="TextBox 15"/>
          <p:cNvSpPr txBox="1"/>
          <p:nvPr/>
        </p:nvSpPr>
        <p:spPr>
          <a:xfrm>
            <a:off x="8727556" y="6352203"/>
            <a:ext cx="710452" cy="392415"/>
          </a:xfrm>
          <a:prstGeom prst="rect">
            <a:avLst/>
          </a:prstGeom>
          <a:noFill/>
        </p:spPr>
        <p:txBody>
          <a:bodyPr wrap="none" rtlCol="0">
            <a:spAutoFit/>
          </a:bodyPr>
          <a:lstStyle/>
          <a:p>
            <a:pPr algn="ctr"/>
            <a:r>
              <a:rPr lang="en-US" sz="900" dirty="0" smtClean="0">
                <a:solidFill>
                  <a:schemeClr val="bg1"/>
                </a:solidFill>
              </a:rPr>
              <a:t>Quantity</a:t>
            </a:r>
          </a:p>
          <a:p>
            <a:pPr algn="ctr"/>
            <a:r>
              <a:rPr lang="en-US" sz="1050" dirty="0" smtClean="0">
                <a:solidFill>
                  <a:schemeClr val="bg1"/>
                </a:solidFill>
              </a:rPr>
              <a:t>K. Shells</a:t>
            </a:r>
            <a:endParaRPr lang="en-US" sz="1050" dirty="0">
              <a:solidFill>
                <a:schemeClr val="bg1"/>
              </a:solidFill>
            </a:endParaRPr>
          </a:p>
        </p:txBody>
      </p:sp>
      <p:sp>
        <p:nvSpPr>
          <p:cNvPr id="3" name="Subtitle 2"/>
          <p:cNvSpPr>
            <a:spLocks noGrp="1"/>
          </p:cNvSpPr>
          <p:nvPr>
            <p:ph type="subTitle" idx="1"/>
          </p:nvPr>
        </p:nvSpPr>
        <p:spPr>
          <a:xfrm>
            <a:off x="888068" y="3955368"/>
            <a:ext cx="7891272" cy="371750"/>
          </a:xfrm>
        </p:spPr>
        <p:txBody>
          <a:bodyPr>
            <a:normAutofit lnSpcReduction="10000"/>
          </a:bodyPr>
          <a:lstStyle/>
          <a:p>
            <a:r>
              <a:rPr lang="en-US" dirty="0" smtClean="0"/>
              <a:t>Example</a:t>
            </a:r>
            <a:endParaRPr lang="en-US" dirty="0"/>
          </a:p>
        </p:txBody>
      </p:sp>
      <p:sp>
        <p:nvSpPr>
          <p:cNvPr id="6" name="Rectangle 5"/>
          <p:cNvSpPr/>
          <p:nvPr/>
        </p:nvSpPr>
        <p:spPr>
          <a:xfrm>
            <a:off x="888068" y="593341"/>
            <a:ext cx="11125418" cy="369332"/>
          </a:xfrm>
          <a:prstGeom prst="rect">
            <a:avLst/>
          </a:prstGeom>
        </p:spPr>
        <p:txBody>
          <a:bodyPr wrap="none">
            <a:spAutoFit/>
          </a:bodyPr>
          <a:lstStyle/>
          <a:p>
            <a:r>
              <a:rPr lang="en-US" dirty="0"/>
              <a:t>https://courses.lumenlearning.com/boundless-marketing/chapter/competitive-dynamics-and-pricing/</a:t>
            </a:r>
          </a:p>
        </p:txBody>
      </p:sp>
    </p:spTree>
    <p:extLst>
      <p:ext uri="{BB962C8B-B14F-4D97-AF65-F5344CB8AC3E}">
        <p14:creationId xmlns:p14="http://schemas.microsoft.com/office/powerpoint/2010/main" val="2100937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barn(inVertical)">
                                      <p:cBhvr>
                                        <p:cTn id="1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1" grpId="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51560" y="1091563"/>
            <a:ext cx="9966960" cy="3035808"/>
          </a:xfrm>
        </p:spPr>
        <p:txBody>
          <a:bodyPr/>
          <a:lstStyle/>
          <a:p>
            <a:r>
              <a:rPr lang="en-US" sz="8000" dirty="0" smtClean="0"/>
              <a:t>non price competition</a:t>
            </a:r>
            <a:endParaRPr lang="en-US" sz="8000" u="sng" dirty="0"/>
          </a:p>
        </p:txBody>
      </p:sp>
      <p:sp>
        <p:nvSpPr>
          <p:cNvPr id="11" name="Rectangle 7"/>
          <p:cNvSpPr>
            <a:spLocks noChangeArrowheads="1"/>
          </p:cNvSpPr>
          <p:nvPr/>
        </p:nvSpPr>
        <p:spPr bwMode="auto">
          <a:xfrm>
            <a:off x="888068" y="4440927"/>
            <a:ext cx="8354990" cy="1323439"/>
          </a:xfrm>
          <a:prstGeom prst="rect">
            <a:avLst/>
          </a:prstGeom>
          <a:noFill/>
          <a:ln w="9525">
            <a:noFill/>
            <a:miter lim="800000"/>
            <a:headEnd/>
            <a:tailEnd/>
          </a:ln>
          <a:effectLst/>
          <a:extLst/>
        </p:spPr>
        <p:txBody>
          <a:bodyPr vert="horz" wrap="square" lIns="91440" tIns="45720" rIns="91440" bIns="4572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en-US" sz="2000" b="1" dirty="0"/>
              <a:t>Non</a:t>
            </a:r>
            <a:r>
              <a:rPr lang="en-US" sz="2000" dirty="0"/>
              <a:t>-</a:t>
            </a:r>
            <a:r>
              <a:rPr lang="en-US" sz="2000" b="1" dirty="0"/>
              <a:t>price competition</a:t>
            </a:r>
            <a:r>
              <a:rPr lang="en-US" sz="2000" dirty="0"/>
              <a:t> typically involves promotional expenditures (such as advertising, selling staff, the locations convenience, sales promotions, coupons, special orders, or free gifts), marketing research, new product development, and brand management costs.</a:t>
            </a:r>
            <a:endParaRPr lang="en-US" sz="2000" dirty="0" smtClean="0"/>
          </a:p>
        </p:txBody>
      </p:sp>
      <p:sp>
        <p:nvSpPr>
          <p:cNvPr id="15" name="TextBox 14"/>
          <p:cNvSpPr txBox="1"/>
          <p:nvPr/>
        </p:nvSpPr>
        <p:spPr>
          <a:xfrm>
            <a:off x="5922235" y="3815141"/>
            <a:ext cx="516488" cy="369332"/>
          </a:xfrm>
          <a:prstGeom prst="rect">
            <a:avLst/>
          </a:prstGeom>
          <a:noFill/>
        </p:spPr>
        <p:txBody>
          <a:bodyPr wrap="none" rtlCol="0">
            <a:spAutoFit/>
          </a:bodyPr>
          <a:lstStyle/>
          <a:p>
            <a:r>
              <a:rPr lang="en-US" sz="900" dirty="0" smtClean="0">
                <a:solidFill>
                  <a:schemeClr val="bg1"/>
                </a:solidFill>
              </a:rPr>
              <a:t>PRICE</a:t>
            </a:r>
          </a:p>
          <a:p>
            <a:r>
              <a:rPr lang="en-US" sz="900" dirty="0" smtClean="0">
                <a:solidFill>
                  <a:schemeClr val="bg1"/>
                </a:solidFill>
              </a:rPr>
              <a:t>VT</a:t>
            </a:r>
            <a:endParaRPr lang="en-US" sz="1050" dirty="0">
              <a:solidFill>
                <a:schemeClr val="bg1"/>
              </a:solidFill>
            </a:endParaRPr>
          </a:p>
        </p:txBody>
      </p:sp>
      <p:sp>
        <p:nvSpPr>
          <p:cNvPr id="16" name="TextBox 15"/>
          <p:cNvSpPr txBox="1"/>
          <p:nvPr/>
        </p:nvSpPr>
        <p:spPr>
          <a:xfrm>
            <a:off x="8727556" y="6352203"/>
            <a:ext cx="710452" cy="392415"/>
          </a:xfrm>
          <a:prstGeom prst="rect">
            <a:avLst/>
          </a:prstGeom>
          <a:noFill/>
        </p:spPr>
        <p:txBody>
          <a:bodyPr wrap="none" rtlCol="0">
            <a:spAutoFit/>
          </a:bodyPr>
          <a:lstStyle/>
          <a:p>
            <a:pPr algn="ctr"/>
            <a:r>
              <a:rPr lang="en-US" sz="900" dirty="0" smtClean="0">
                <a:solidFill>
                  <a:schemeClr val="bg1"/>
                </a:solidFill>
              </a:rPr>
              <a:t>Quantity</a:t>
            </a:r>
          </a:p>
          <a:p>
            <a:pPr algn="ctr"/>
            <a:r>
              <a:rPr lang="en-US" sz="1050" dirty="0" smtClean="0">
                <a:solidFill>
                  <a:schemeClr val="bg1"/>
                </a:solidFill>
              </a:rPr>
              <a:t>K. Shells</a:t>
            </a:r>
            <a:endParaRPr lang="en-US" sz="1050" dirty="0">
              <a:solidFill>
                <a:schemeClr val="bg1"/>
              </a:solidFill>
            </a:endParaRPr>
          </a:p>
        </p:txBody>
      </p:sp>
      <p:sp>
        <p:nvSpPr>
          <p:cNvPr id="3" name="Subtitle 2"/>
          <p:cNvSpPr>
            <a:spLocks noGrp="1"/>
          </p:cNvSpPr>
          <p:nvPr>
            <p:ph type="subTitle" idx="1"/>
          </p:nvPr>
        </p:nvSpPr>
        <p:spPr>
          <a:xfrm>
            <a:off x="888068" y="3955368"/>
            <a:ext cx="7891272" cy="371750"/>
          </a:xfrm>
        </p:spPr>
        <p:txBody>
          <a:bodyPr>
            <a:normAutofit lnSpcReduction="10000"/>
          </a:bodyPr>
          <a:lstStyle/>
          <a:p>
            <a:r>
              <a:rPr lang="en-US" dirty="0" smtClean="0"/>
              <a:t>PRODUCERS CHOICE</a:t>
            </a:r>
            <a:endParaRPr lang="en-US" dirty="0"/>
          </a:p>
        </p:txBody>
      </p:sp>
      <p:sp>
        <p:nvSpPr>
          <p:cNvPr id="6" name="Rectangle 5"/>
          <p:cNvSpPr/>
          <p:nvPr/>
        </p:nvSpPr>
        <p:spPr>
          <a:xfrm>
            <a:off x="888068" y="593341"/>
            <a:ext cx="6179256" cy="369332"/>
          </a:xfrm>
          <a:prstGeom prst="rect">
            <a:avLst/>
          </a:prstGeom>
        </p:spPr>
        <p:txBody>
          <a:bodyPr wrap="none">
            <a:spAutoFit/>
          </a:bodyPr>
          <a:lstStyle/>
          <a:p>
            <a:r>
              <a:rPr lang="en-US" dirty="0"/>
              <a:t>https://en.m.wikipedia.org/wiki/Non-price_competition</a:t>
            </a:r>
          </a:p>
        </p:txBody>
      </p:sp>
    </p:spTree>
    <p:extLst>
      <p:ext uri="{BB962C8B-B14F-4D97-AF65-F5344CB8AC3E}">
        <p14:creationId xmlns:p14="http://schemas.microsoft.com/office/powerpoint/2010/main" val="39737755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barn(inVertical)">
                                      <p:cBhvr>
                                        <p:cTn id="1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8000" dirty="0" smtClean="0"/>
              <a:t>Factors affecting Supply of a good or service</a:t>
            </a:r>
            <a:endParaRPr lang="en-US" sz="8000" dirty="0"/>
          </a:p>
        </p:txBody>
      </p:sp>
      <p:sp>
        <p:nvSpPr>
          <p:cNvPr id="3" name="Subtitle 2"/>
          <p:cNvSpPr>
            <a:spLocks noGrp="1"/>
          </p:cNvSpPr>
          <p:nvPr>
            <p:ph type="subTitle" idx="1"/>
          </p:nvPr>
        </p:nvSpPr>
        <p:spPr/>
        <p:txBody>
          <a:bodyPr/>
          <a:lstStyle/>
          <a:p>
            <a:r>
              <a:rPr lang="en-US" dirty="0" smtClean="0"/>
              <a:t>Producer decision</a:t>
            </a:r>
            <a:endParaRPr lang="en-US" dirty="0"/>
          </a:p>
        </p:txBody>
      </p:sp>
      <p:sp>
        <p:nvSpPr>
          <p:cNvPr id="11" name="Rectangle 7"/>
          <p:cNvSpPr>
            <a:spLocks noChangeArrowheads="1"/>
          </p:cNvSpPr>
          <p:nvPr/>
        </p:nvSpPr>
        <p:spPr bwMode="auto">
          <a:xfrm>
            <a:off x="1051560" y="4730650"/>
            <a:ext cx="8354990" cy="181588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342900" indent="-342900">
              <a:buFont typeface="+mj-lt"/>
              <a:buAutoNum type="arabicPeriod"/>
            </a:pPr>
            <a:r>
              <a:rPr lang="en-US" sz="1400" dirty="0" smtClean="0"/>
              <a:t>Price</a:t>
            </a:r>
            <a:r>
              <a:rPr lang="en-US" sz="1400" dirty="0"/>
              <a:t>:</a:t>
            </a:r>
          </a:p>
          <a:p>
            <a:pPr marL="342900" indent="-342900">
              <a:buFont typeface="+mj-lt"/>
              <a:buAutoNum type="arabicPeriod"/>
            </a:pPr>
            <a:r>
              <a:rPr lang="en-US" sz="1400" dirty="0" smtClean="0"/>
              <a:t>Cost </a:t>
            </a:r>
            <a:r>
              <a:rPr lang="en-US" sz="1400" dirty="0"/>
              <a:t>of Production:</a:t>
            </a:r>
          </a:p>
          <a:p>
            <a:pPr marL="342900" indent="-342900">
              <a:buFont typeface="+mj-lt"/>
              <a:buAutoNum type="arabicPeriod"/>
            </a:pPr>
            <a:r>
              <a:rPr lang="en-US" sz="1400" dirty="0" smtClean="0"/>
              <a:t>Natural </a:t>
            </a:r>
            <a:r>
              <a:rPr lang="en-US" sz="1400" dirty="0"/>
              <a:t>Conditions:</a:t>
            </a:r>
          </a:p>
          <a:p>
            <a:pPr marL="342900" indent="-342900">
              <a:buFont typeface="+mj-lt"/>
              <a:buAutoNum type="arabicPeriod"/>
            </a:pPr>
            <a:r>
              <a:rPr lang="en-US" sz="1400" dirty="0" smtClean="0"/>
              <a:t>Technology</a:t>
            </a:r>
            <a:r>
              <a:rPr lang="en-US" sz="1400" dirty="0"/>
              <a:t>:</a:t>
            </a:r>
          </a:p>
          <a:p>
            <a:pPr marL="342900" indent="-342900">
              <a:buFont typeface="+mj-lt"/>
              <a:buAutoNum type="arabicPeriod"/>
            </a:pPr>
            <a:r>
              <a:rPr lang="en-US" sz="1400" dirty="0" smtClean="0"/>
              <a:t>Transport </a:t>
            </a:r>
            <a:r>
              <a:rPr lang="en-US" sz="1400" dirty="0"/>
              <a:t>Conditions:</a:t>
            </a:r>
          </a:p>
          <a:p>
            <a:pPr marL="342900" indent="-342900">
              <a:buFont typeface="+mj-lt"/>
              <a:buAutoNum type="arabicPeriod"/>
            </a:pPr>
            <a:r>
              <a:rPr lang="en-US" sz="1400" b="1" dirty="0" smtClean="0"/>
              <a:t>Factor</a:t>
            </a:r>
            <a:r>
              <a:rPr lang="en-US" sz="1400" dirty="0"/>
              <a:t> Prices and their Availability:</a:t>
            </a:r>
          </a:p>
          <a:p>
            <a:pPr marL="342900" indent="-342900">
              <a:buFont typeface="+mj-lt"/>
              <a:buAutoNum type="arabicPeriod"/>
            </a:pPr>
            <a:r>
              <a:rPr lang="en-US" sz="1400" dirty="0" smtClean="0"/>
              <a:t>Government's </a:t>
            </a:r>
            <a:r>
              <a:rPr lang="en-US" sz="1400" dirty="0"/>
              <a:t>Policies:</a:t>
            </a:r>
          </a:p>
          <a:p>
            <a:pPr marL="342900" indent="-342900">
              <a:buFont typeface="+mj-lt"/>
              <a:buAutoNum type="arabicPeriod"/>
            </a:pPr>
            <a:r>
              <a:rPr lang="en-US" sz="1400" dirty="0" smtClean="0"/>
              <a:t>Prices </a:t>
            </a:r>
            <a:r>
              <a:rPr lang="en-US" sz="1400" dirty="0"/>
              <a:t>of Related Goods:</a:t>
            </a:r>
          </a:p>
        </p:txBody>
      </p:sp>
      <p:sp>
        <p:nvSpPr>
          <p:cNvPr id="13" name="Rectangle 12"/>
          <p:cNvSpPr/>
          <p:nvPr/>
        </p:nvSpPr>
        <p:spPr>
          <a:xfrm>
            <a:off x="1846907" y="354831"/>
            <a:ext cx="8854289" cy="307777"/>
          </a:xfrm>
          <a:prstGeom prst="rect">
            <a:avLst/>
          </a:prstGeom>
        </p:spPr>
        <p:txBody>
          <a:bodyPr wrap="square">
            <a:spAutoFit/>
          </a:bodyPr>
          <a:lstStyle/>
          <a:p>
            <a:pPr algn="ctr"/>
            <a:r>
              <a:rPr lang="en-US" sz="1400"/>
              <a:t>http://www.economicsdiscussion.net/supply/8-factors-that-influence-the-supply-of-a-product/3369</a:t>
            </a:r>
            <a:endParaRPr lang="en-US" sz="1400" dirty="0"/>
          </a:p>
        </p:txBody>
      </p:sp>
    </p:spTree>
    <p:extLst>
      <p:ext uri="{BB962C8B-B14F-4D97-AF65-F5344CB8AC3E}">
        <p14:creationId xmlns:p14="http://schemas.microsoft.com/office/powerpoint/2010/main" val="24685266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circle(in)">
                                      <p:cBhvr>
                                        <p:cTn id="12"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1" grpId="0" animBg="1"/>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51560" y="1091563"/>
            <a:ext cx="9966960" cy="3035808"/>
          </a:xfrm>
        </p:spPr>
        <p:txBody>
          <a:bodyPr/>
          <a:lstStyle/>
          <a:p>
            <a:r>
              <a:rPr lang="en-US" sz="8000" dirty="0" smtClean="0"/>
              <a:t>non price competition</a:t>
            </a:r>
            <a:endParaRPr lang="en-US" sz="8000" u="sng" dirty="0"/>
          </a:p>
        </p:txBody>
      </p:sp>
      <p:sp>
        <p:nvSpPr>
          <p:cNvPr id="11" name="Rectangle 7"/>
          <p:cNvSpPr>
            <a:spLocks noChangeArrowheads="1"/>
          </p:cNvSpPr>
          <p:nvPr/>
        </p:nvSpPr>
        <p:spPr bwMode="auto">
          <a:xfrm>
            <a:off x="888068" y="4440927"/>
            <a:ext cx="8354990" cy="1569660"/>
          </a:xfrm>
          <a:prstGeom prst="rect">
            <a:avLst/>
          </a:prstGeom>
          <a:noFill/>
          <a:ln w="9525">
            <a:noFill/>
            <a:miter lim="800000"/>
            <a:headEnd/>
            <a:tailEnd/>
          </a:ln>
          <a:effectLst/>
          <a:extLst/>
        </p:spPr>
        <p:txBody>
          <a:bodyPr vert="horz" wrap="square" lIns="91440" tIns="45720" rIns="91440" bIns="4572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en-US" sz="2400" dirty="0" smtClean="0">
                <a:latin typeface="+mn-lt"/>
              </a:rPr>
              <a:t>Hua Nakamal could give out promotion like buy one get one for free. It could also give branded T-shirt to customers, buy airtime for radio advertising or print pamphlets. Buy </a:t>
            </a:r>
            <a:r>
              <a:rPr lang="en-US" sz="2400" dirty="0" err="1" smtClean="0">
                <a:latin typeface="+mn-lt"/>
              </a:rPr>
              <a:t>Digicel</a:t>
            </a:r>
            <a:r>
              <a:rPr lang="en-US" sz="2400" dirty="0" smtClean="0">
                <a:latin typeface="+mn-lt"/>
              </a:rPr>
              <a:t> </a:t>
            </a:r>
            <a:r>
              <a:rPr lang="en-US" sz="2400" dirty="0" err="1" smtClean="0">
                <a:latin typeface="+mn-lt"/>
              </a:rPr>
              <a:t>sms</a:t>
            </a:r>
            <a:r>
              <a:rPr lang="en-US" sz="2400" dirty="0" smtClean="0">
                <a:latin typeface="+mn-lt"/>
              </a:rPr>
              <a:t> promo etc…   </a:t>
            </a:r>
          </a:p>
        </p:txBody>
      </p:sp>
      <p:sp>
        <p:nvSpPr>
          <p:cNvPr id="15" name="TextBox 14"/>
          <p:cNvSpPr txBox="1"/>
          <p:nvPr/>
        </p:nvSpPr>
        <p:spPr>
          <a:xfrm>
            <a:off x="5922235" y="3815141"/>
            <a:ext cx="516488" cy="369332"/>
          </a:xfrm>
          <a:prstGeom prst="rect">
            <a:avLst/>
          </a:prstGeom>
          <a:noFill/>
        </p:spPr>
        <p:txBody>
          <a:bodyPr wrap="none" rtlCol="0">
            <a:spAutoFit/>
          </a:bodyPr>
          <a:lstStyle/>
          <a:p>
            <a:r>
              <a:rPr lang="en-US" sz="900" dirty="0" smtClean="0">
                <a:solidFill>
                  <a:schemeClr val="bg1"/>
                </a:solidFill>
              </a:rPr>
              <a:t>PRICE</a:t>
            </a:r>
          </a:p>
          <a:p>
            <a:r>
              <a:rPr lang="en-US" sz="900" dirty="0" smtClean="0">
                <a:solidFill>
                  <a:schemeClr val="bg1"/>
                </a:solidFill>
              </a:rPr>
              <a:t>VT</a:t>
            </a:r>
            <a:endParaRPr lang="en-US" sz="1050" dirty="0">
              <a:solidFill>
                <a:schemeClr val="bg1"/>
              </a:solidFill>
            </a:endParaRPr>
          </a:p>
        </p:txBody>
      </p:sp>
      <p:sp>
        <p:nvSpPr>
          <p:cNvPr id="16" name="TextBox 15"/>
          <p:cNvSpPr txBox="1"/>
          <p:nvPr/>
        </p:nvSpPr>
        <p:spPr>
          <a:xfrm>
            <a:off x="8727556" y="6352203"/>
            <a:ext cx="710452" cy="392415"/>
          </a:xfrm>
          <a:prstGeom prst="rect">
            <a:avLst/>
          </a:prstGeom>
          <a:noFill/>
        </p:spPr>
        <p:txBody>
          <a:bodyPr wrap="none" rtlCol="0">
            <a:spAutoFit/>
          </a:bodyPr>
          <a:lstStyle/>
          <a:p>
            <a:pPr algn="ctr"/>
            <a:r>
              <a:rPr lang="en-US" sz="900" dirty="0" smtClean="0">
                <a:solidFill>
                  <a:schemeClr val="bg1"/>
                </a:solidFill>
              </a:rPr>
              <a:t>Quantity</a:t>
            </a:r>
          </a:p>
          <a:p>
            <a:pPr algn="ctr"/>
            <a:r>
              <a:rPr lang="en-US" sz="1050" dirty="0" smtClean="0">
                <a:solidFill>
                  <a:schemeClr val="bg1"/>
                </a:solidFill>
              </a:rPr>
              <a:t>K. Shells</a:t>
            </a:r>
            <a:endParaRPr lang="en-US" sz="1050" dirty="0">
              <a:solidFill>
                <a:schemeClr val="bg1"/>
              </a:solidFill>
            </a:endParaRPr>
          </a:p>
        </p:txBody>
      </p:sp>
      <p:sp>
        <p:nvSpPr>
          <p:cNvPr id="3" name="Subtitle 2"/>
          <p:cNvSpPr>
            <a:spLocks noGrp="1"/>
          </p:cNvSpPr>
          <p:nvPr>
            <p:ph type="subTitle" idx="1"/>
          </p:nvPr>
        </p:nvSpPr>
        <p:spPr>
          <a:xfrm>
            <a:off x="888068" y="3955368"/>
            <a:ext cx="7891272" cy="371750"/>
          </a:xfrm>
        </p:spPr>
        <p:txBody>
          <a:bodyPr>
            <a:normAutofit lnSpcReduction="10000"/>
          </a:bodyPr>
          <a:lstStyle/>
          <a:p>
            <a:r>
              <a:rPr lang="en-US" dirty="0" smtClean="0"/>
              <a:t>EXAMPLE</a:t>
            </a:r>
            <a:endParaRPr lang="en-US" dirty="0"/>
          </a:p>
        </p:txBody>
      </p:sp>
      <p:sp>
        <p:nvSpPr>
          <p:cNvPr id="6" name="Rectangle 5"/>
          <p:cNvSpPr/>
          <p:nvPr/>
        </p:nvSpPr>
        <p:spPr>
          <a:xfrm>
            <a:off x="888068" y="593341"/>
            <a:ext cx="6179256" cy="369332"/>
          </a:xfrm>
          <a:prstGeom prst="rect">
            <a:avLst/>
          </a:prstGeom>
        </p:spPr>
        <p:txBody>
          <a:bodyPr wrap="none">
            <a:spAutoFit/>
          </a:bodyPr>
          <a:lstStyle/>
          <a:p>
            <a:r>
              <a:rPr lang="en-US" dirty="0"/>
              <a:t>https://en.m.wikipedia.org/wiki/Non-price_competition</a:t>
            </a:r>
          </a:p>
        </p:txBody>
      </p:sp>
    </p:spTree>
    <p:extLst>
      <p:ext uri="{BB962C8B-B14F-4D97-AF65-F5344CB8AC3E}">
        <p14:creationId xmlns:p14="http://schemas.microsoft.com/office/powerpoint/2010/main" val="5680948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barn(inVertical)">
                                      <p:cBhvr>
                                        <p:cTn id="1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8000" dirty="0" smtClean="0"/>
              <a:t>Price Factors affecting Supply of a good or service</a:t>
            </a:r>
            <a:endParaRPr lang="en-US" sz="8000" dirty="0"/>
          </a:p>
        </p:txBody>
      </p:sp>
      <p:sp>
        <p:nvSpPr>
          <p:cNvPr id="3" name="Subtitle 2"/>
          <p:cNvSpPr>
            <a:spLocks noGrp="1"/>
          </p:cNvSpPr>
          <p:nvPr>
            <p:ph type="subTitle" idx="1"/>
          </p:nvPr>
        </p:nvSpPr>
        <p:spPr/>
        <p:txBody>
          <a:bodyPr/>
          <a:lstStyle/>
          <a:p>
            <a:r>
              <a:rPr lang="en-US" dirty="0" smtClean="0"/>
              <a:t>Producer decision</a:t>
            </a:r>
            <a:endParaRPr lang="en-US" dirty="0"/>
          </a:p>
        </p:txBody>
      </p:sp>
      <p:sp>
        <p:nvSpPr>
          <p:cNvPr id="11" name="Rectangle 7"/>
          <p:cNvSpPr>
            <a:spLocks noChangeArrowheads="1"/>
          </p:cNvSpPr>
          <p:nvPr/>
        </p:nvSpPr>
        <p:spPr bwMode="auto">
          <a:xfrm>
            <a:off x="1051560" y="4730650"/>
            <a:ext cx="8354990" cy="738664"/>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342900" indent="-342900">
              <a:buFont typeface="+mj-lt"/>
              <a:buAutoNum type="arabicPeriod"/>
            </a:pPr>
            <a:r>
              <a:rPr lang="en-US" sz="1400" dirty="0" smtClean="0"/>
              <a:t>Price</a:t>
            </a:r>
            <a:r>
              <a:rPr lang="en-US" sz="1400" dirty="0"/>
              <a:t>:</a:t>
            </a:r>
          </a:p>
          <a:p>
            <a:pPr marL="342900" indent="-342900">
              <a:buFont typeface="+mj-lt"/>
              <a:buAutoNum type="arabicPeriod"/>
            </a:pPr>
            <a:r>
              <a:rPr lang="en-US" sz="1400" b="1" dirty="0" smtClean="0"/>
              <a:t>Factor</a:t>
            </a:r>
            <a:r>
              <a:rPr lang="en-US" sz="1400" dirty="0"/>
              <a:t> Prices and their Availability:</a:t>
            </a:r>
          </a:p>
          <a:p>
            <a:pPr marL="342900" indent="-342900">
              <a:buFont typeface="+mj-lt"/>
              <a:buAutoNum type="arabicPeriod"/>
            </a:pPr>
            <a:r>
              <a:rPr lang="en-US" sz="1400" dirty="0" smtClean="0"/>
              <a:t>Prices </a:t>
            </a:r>
            <a:r>
              <a:rPr lang="en-US" sz="1400" dirty="0"/>
              <a:t>of Related Goods:</a:t>
            </a:r>
          </a:p>
        </p:txBody>
      </p:sp>
      <p:sp>
        <p:nvSpPr>
          <p:cNvPr id="13" name="Rectangle 12"/>
          <p:cNvSpPr/>
          <p:nvPr/>
        </p:nvSpPr>
        <p:spPr>
          <a:xfrm>
            <a:off x="1846907" y="354831"/>
            <a:ext cx="8854289" cy="307777"/>
          </a:xfrm>
          <a:prstGeom prst="rect">
            <a:avLst/>
          </a:prstGeom>
        </p:spPr>
        <p:txBody>
          <a:bodyPr wrap="square">
            <a:spAutoFit/>
          </a:bodyPr>
          <a:lstStyle/>
          <a:p>
            <a:pPr algn="ctr"/>
            <a:r>
              <a:rPr lang="en-US" sz="1400"/>
              <a:t>http://www.economicsdiscussion.net/supply/8-factors-that-influence-the-supply-of-a-product/3369</a:t>
            </a:r>
            <a:endParaRPr lang="en-US" sz="1400" dirty="0"/>
          </a:p>
        </p:txBody>
      </p:sp>
    </p:spTree>
    <p:extLst>
      <p:ext uri="{BB962C8B-B14F-4D97-AF65-F5344CB8AC3E}">
        <p14:creationId xmlns:p14="http://schemas.microsoft.com/office/powerpoint/2010/main" val="10419713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circle(in)">
                                      <p:cBhvr>
                                        <p:cTn id="12"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1"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8000" dirty="0" smtClean="0"/>
              <a:t>Non-price Factors affecting Supply of a good or service</a:t>
            </a:r>
            <a:endParaRPr lang="en-US" sz="8000" dirty="0"/>
          </a:p>
        </p:txBody>
      </p:sp>
      <p:sp>
        <p:nvSpPr>
          <p:cNvPr id="3" name="Subtitle 2"/>
          <p:cNvSpPr>
            <a:spLocks noGrp="1"/>
          </p:cNvSpPr>
          <p:nvPr>
            <p:ph type="subTitle" idx="1"/>
          </p:nvPr>
        </p:nvSpPr>
        <p:spPr/>
        <p:txBody>
          <a:bodyPr/>
          <a:lstStyle/>
          <a:p>
            <a:r>
              <a:rPr lang="en-US" dirty="0" smtClean="0"/>
              <a:t>Producer decision</a:t>
            </a:r>
            <a:endParaRPr lang="en-US" dirty="0"/>
          </a:p>
        </p:txBody>
      </p:sp>
      <p:sp>
        <p:nvSpPr>
          <p:cNvPr id="13" name="Rectangle 12"/>
          <p:cNvSpPr/>
          <p:nvPr/>
        </p:nvSpPr>
        <p:spPr>
          <a:xfrm>
            <a:off x="1846907" y="354831"/>
            <a:ext cx="8854289" cy="307777"/>
          </a:xfrm>
          <a:prstGeom prst="rect">
            <a:avLst/>
          </a:prstGeom>
        </p:spPr>
        <p:txBody>
          <a:bodyPr wrap="square">
            <a:spAutoFit/>
          </a:bodyPr>
          <a:lstStyle/>
          <a:p>
            <a:pPr algn="ctr"/>
            <a:r>
              <a:rPr lang="en-US" sz="1400" dirty="0"/>
              <a:t>http://www.economicsdiscussion.net/supply/8-factors-that-influence-the-supply-of-a-product/3369</a:t>
            </a:r>
          </a:p>
        </p:txBody>
      </p:sp>
      <p:sp>
        <p:nvSpPr>
          <p:cNvPr id="6" name="Rectangle 7"/>
          <p:cNvSpPr>
            <a:spLocks noChangeArrowheads="1"/>
          </p:cNvSpPr>
          <p:nvPr/>
        </p:nvSpPr>
        <p:spPr bwMode="auto">
          <a:xfrm>
            <a:off x="1069848" y="4874192"/>
            <a:ext cx="8354990" cy="1169551"/>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342900" indent="-342900">
              <a:buFont typeface="+mj-lt"/>
              <a:buAutoNum type="arabicPeriod"/>
            </a:pPr>
            <a:r>
              <a:rPr lang="en-US" sz="1400" dirty="0" smtClean="0"/>
              <a:t>Cost </a:t>
            </a:r>
            <a:r>
              <a:rPr lang="en-US" sz="1400" dirty="0"/>
              <a:t>of Production:</a:t>
            </a:r>
          </a:p>
          <a:p>
            <a:pPr marL="342900" indent="-342900">
              <a:buFont typeface="+mj-lt"/>
              <a:buAutoNum type="arabicPeriod"/>
            </a:pPr>
            <a:r>
              <a:rPr lang="en-US" sz="1400" dirty="0" smtClean="0"/>
              <a:t>Natural </a:t>
            </a:r>
            <a:r>
              <a:rPr lang="en-US" sz="1400" dirty="0"/>
              <a:t>Conditions:</a:t>
            </a:r>
          </a:p>
          <a:p>
            <a:pPr marL="342900" indent="-342900">
              <a:buFont typeface="+mj-lt"/>
              <a:buAutoNum type="arabicPeriod"/>
            </a:pPr>
            <a:r>
              <a:rPr lang="en-US" sz="1400" dirty="0" smtClean="0"/>
              <a:t>Technology</a:t>
            </a:r>
            <a:r>
              <a:rPr lang="en-US" sz="1400" dirty="0"/>
              <a:t>:</a:t>
            </a:r>
          </a:p>
          <a:p>
            <a:pPr marL="342900" indent="-342900">
              <a:buFont typeface="+mj-lt"/>
              <a:buAutoNum type="arabicPeriod"/>
            </a:pPr>
            <a:r>
              <a:rPr lang="en-US" sz="1400" dirty="0" smtClean="0"/>
              <a:t>Transport Conditions:</a:t>
            </a:r>
          </a:p>
          <a:p>
            <a:pPr marL="342900" indent="-342900">
              <a:buFont typeface="+mj-lt"/>
              <a:buAutoNum type="arabicPeriod"/>
            </a:pPr>
            <a:r>
              <a:rPr lang="en-US" sz="1400" dirty="0" smtClean="0"/>
              <a:t>Government's Policies:</a:t>
            </a:r>
          </a:p>
        </p:txBody>
      </p:sp>
    </p:spTree>
    <p:extLst>
      <p:ext uri="{BB962C8B-B14F-4D97-AF65-F5344CB8AC3E}">
        <p14:creationId xmlns:p14="http://schemas.microsoft.com/office/powerpoint/2010/main" val="5576529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circle(in)">
                                      <p:cBhvr>
                                        <p:cTn id="12"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8000" dirty="0" smtClean="0"/>
              <a:t>Non-price Factors affecting Supply of a good or service</a:t>
            </a:r>
            <a:endParaRPr lang="en-US" sz="8000" dirty="0"/>
          </a:p>
        </p:txBody>
      </p:sp>
      <p:sp>
        <p:nvSpPr>
          <p:cNvPr id="3" name="Subtitle 2"/>
          <p:cNvSpPr>
            <a:spLocks noGrp="1"/>
          </p:cNvSpPr>
          <p:nvPr>
            <p:ph type="subTitle" idx="1"/>
          </p:nvPr>
        </p:nvSpPr>
        <p:spPr/>
        <p:txBody>
          <a:bodyPr/>
          <a:lstStyle/>
          <a:p>
            <a:r>
              <a:rPr lang="en-US" dirty="0" smtClean="0"/>
              <a:t>Producer decision</a:t>
            </a:r>
            <a:endParaRPr lang="en-US" dirty="0"/>
          </a:p>
        </p:txBody>
      </p:sp>
      <p:sp>
        <p:nvSpPr>
          <p:cNvPr id="11" name="Rectangle 7"/>
          <p:cNvSpPr>
            <a:spLocks noChangeArrowheads="1"/>
          </p:cNvSpPr>
          <p:nvPr/>
        </p:nvSpPr>
        <p:spPr bwMode="auto">
          <a:xfrm>
            <a:off x="1051560" y="4730650"/>
            <a:ext cx="8354990" cy="181588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en-US" sz="1400" b="1" dirty="0" smtClean="0"/>
              <a:t>1. Cost </a:t>
            </a:r>
            <a:r>
              <a:rPr lang="en-US" sz="1400" b="1" dirty="0"/>
              <a:t>of </a:t>
            </a:r>
            <a:r>
              <a:rPr lang="en-US" sz="1400" b="1" dirty="0" smtClean="0"/>
              <a:t>Production:</a:t>
            </a:r>
          </a:p>
          <a:p>
            <a:r>
              <a:rPr lang="en-US" sz="1400" dirty="0" smtClean="0"/>
              <a:t>Implies </a:t>
            </a:r>
            <a:r>
              <a:rPr lang="en-US" sz="1400" dirty="0"/>
              <a:t>that the supply of a product would decrease with increase in the cost of production and vice versa. The supply of a product and cost of production are inversely related to each other. For example, a seller would supply less quantity of a product in the market, when the cost of production exceeds the market price of the product.</a:t>
            </a:r>
          </a:p>
          <a:p>
            <a:r>
              <a:rPr lang="en-US" sz="1400" dirty="0"/>
              <a:t>In such a case the seller would wait for the rise in price in future. The cost of production rises due to several factors, such as loss of fertility of land, high wage rates of labor, and increase in the prices of raw material, transport cost, and tax rate.</a:t>
            </a:r>
          </a:p>
        </p:txBody>
      </p:sp>
      <p:sp>
        <p:nvSpPr>
          <p:cNvPr id="13" name="Rectangle 12"/>
          <p:cNvSpPr/>
          <p:nvPr/>
        </p:nvSpPr>
        <p:spPr>
          <a:xfrm>
            <a:off x="1846907" y="354831"/>
            <a:ext cx="8854289" cy="307777"/>
          </a:xfrm>
          <a:prstGeom prst="rect">
            <a:avLst/>
          </a:prstGeom>
        </p:spPr>
        <p:txBody>
          <a:bodyPr wrap="square">
            <a:spAutoFit/>
          </a:bodyPr>
          <a:lstStyle/>
          <a:p>
            <a:pPr algn="ctr"/>
            <a:r>
              <a:rPr lang="en-US" sz="1400" dirty="0"/>
              <a:t>http://www.economicsdiscussion.net/supply/8-factors-that-influence-the-supply-of-a-product/3369</a:t>
            </a:r>
          </a:p>
        </p:txBody>
      </p:sp>
    </p:spTree>
    <p:extLst>
      <p:ext uri="{BB962C8B-B14F-4D97-AF65-F5344CB8AC3E}">
        <p14:creationId xmlns:p14="http://schemas.microsoft.com/office/powerpoint/2010/main" val="33219041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circle(in)">
                                      <p:cBhvr>
                                        <p:cTn id="12"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1"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8000" dirty="0" smtClean="0"/>
              <a:t>Non-price Factors affecting Supply of a good or service</a:t>
            </a:r>
            <a:endParaRPr lang="en-US" sz="8000" dirty="0"/>
          </a:p>
        </p:txBody>
      </p:sp>
      <p:sp>
        <p:nvSpPr>
          <p:cNvPr id="3" name="Subtitle 2"/>
          <p:cNvSpPr>
            <a:spLocks noGrp="1"/>
          </p:cNvSpPr>
          <p:nvPr>
            <p:ph type="subTitle" idx="1"/>
          </p:nvPr>
        </p:nvSpPr>
        <p:spPr/>
        <p:txBody>
          <a:bodyPr/>
          <a:lstStyle/>
          <a:p>
            <a:r>
              <a:rPr lang="en-US" dirty="0" smtClean="0"/>
              <a:t>Producer decision</a:t>
            </a:r>
            <a:endParaRPr lang="en-US" dirty="0"/>
          </a:p>
        </p:txBody>
      </p:sp>
      <p:sp>
        <p:nvSpPr>
          <p:cNvPr id="13" name="Rectangle 12"/>
          <p:cNvSpPr/>
          <p:nvPr/>
        </p:nvSpPr>
        <p:spPr>
          <a:xfrm>
            <a:off x="1846907" y="354831"/>
            <a:ext cx="8854289" cy="307777"/>
          </a:xfrm>
          <a:prstGeom prst="rect">
            <a:avLst/>
          </a:prstGeom>
        </p:spPr>
        <p:txBody>
          <a:bodyPr wrap="square">
            <a:spAutoFit/>
          </a:bodyPr>
          <a:lstStyle/>
          <a:p>
            <a:pPr algn="ctr"/>
            <a:r>
              <a:rPr lang="en-US" sz="1400" dirty="0"/>
              <a:t>http://www.economicsdiscussion.net/supply/8-factors-that-influence-the-supply-of-a-product/3369</a:t>
            </a:r>
          </a:p>
        </p:txBody>
      </p:sp>
      <p:sp>
        <p:nvSpPr>
          <p:cNvPr id="6" name="Rectangle 7"/>
          <p:cNvSpPr>
            <a:spLocks noChangeArrowheads="1"/>
          </p:cNvSpPr>
          <p:nvPr/>
        </p:nvSpPr>
        <p:spPr bwMode="auto">
          <a:xfrm>
            <a:off x="1069848" y="4874192"/>
            <a:ext cx="8354990" cy="1384995"/>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en-US" sz="1400" b="1" dirty="0" smtClean="0"/>
              <a:t>2. Natural </a:t>
            </a:r>
            <a:r>
              <a:rPr lang="en-US" sz="1400" b="1" dirty="0"/>
              <a:t>Conditions</a:t>
            </a:r>
            <a:r>
              <a:rPr lang="en-US" sz="1400" b="1" dirty="0" smtClean="0"/>
              <a:t>:</a:t>
            </a:r>
          </a:p>
          <a:p>
            <a:r>
              <a:rPr lang="en-US" sz="1400" dirty="0"/>
              <a:t>Implies that climatic conditions directly affect the supply of certain products. For example, the supply of agricultural products increases when monsoon comes on time. However, the supply of these products decreases at the time of drought. Some of the crops are climate specific and their growth purely depends on climatic conditions. For example </a:t>
            </a:r>
            <a:r>
              <a:rPr lang="en-US" sz="1400" dirty="0" err="1"/>
              <a:t>Kharif</a:t>
            </a:r>
            <a:r>
              <a:rPr lang="en-US" sz="1400" dirty="0"/>
              <a:t> crops are well grown at the time of summer, while Rabi crops are produce well in winter season.</a:t>
            </a:r>
          </a:p>
        </p:txBody>
      </p:sp>
    </p:spTree>
    <p:extLst>
      <p:ext uri="{BB962C8B-B14F-4D97-AF65-F5344CB8AC3E}">
        <p14:creationId xmlns:p14="http://schemas.microsoft.com/office/powerpoint/2010/main" val="4632621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circle(in)">
                                      <p:cBhvr>
                                        <p:cTn id="12"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TM03090434[[fn=Wood Type]]</Template>
  <TotalTime>8069</TotalTime>
  <Words>2367</Words>
  <Application>Microsoft Office PowerPoint</Application>
  <PresentationFormat>Widescreen</PresentationFormat>
  <Paragraphs>419</Paragraphs>
  <Slides>50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50</vt:i4>
      </vt:variant>
    </vt:vector>
  </HeadingPairs>
  <TitlesOfParts>
    <vt:vector size="56" baseType="lpstr">
      <vt:lpstr>Arial</vt:lpstr>
      <vt:lpstr>Arial</vt:lpstr>
      <vt:lpstr>Rockwell</vt:lpstr>
      <vt:lpstr>Rockwell Condensed</vt:lpstr>
      <vt:lpstr>Wingdings</vt:lpstr>
      <vt:lpstr>Wood Type</vt:lpstr>
      <vt:lpstr>Supply</vt:lpstr>
      <vt:lpstr>Law of Supply</vt:lpstr>
      <vt:lpstr>Individual and market Supply</vt:lpstr>
      <vt:lpstr>Derive market from Individual Supply</vt:lpstr>
      <vt:lpstr>Factors affecting Supply of a good or service</vt:lpstr>
      <vt:lpstr>Price Factors affecting Supply of a good or service</vt:lpstr>
      <vt:lpstr>Non-price Factors affecting Supply of a good or service</vt:lpstr>
      <vt:lpstr>Non-price Factors affecting Supply of a good or service</vt:lpstr>
      <vt:lpstr>Non-price Factors affecting Supply of a good or service</vt:lpstr>
      <vt:lpstr>Non-price Factors affecting Supply of a good or service</vt:lpstr>
      <vt:lpstr>Non-price Factors affecting Supply of a good or service</vt:lpstr>
      <vt:lpstr>Non-price Factors affecting Supply of a good or service</vt:lpstr>
      <vt:lpstr>Price Factors affecting Supply of a good or service</vt:lpstr>
      <vt:lpstr>Price Factors affecting Supply of a good or service</vt:lpstr>
      <vt:lpstr>Price Factors affecting Supply of a good or service</vt:lpstr>
      <vt:lpstr>Effects of price change on supply curve</vt:lpstr>
      <vt:lpstr>Effects of price change on supply curve</vt:lpstr>
      <vt:lpstr>Effects of non-price change on supply curve</vt:lpstr>
      <vt:lpstr>Effects of non-price change on supply curve</vt:lpstr>
      <vt:lpstr>Movement along and shift supply curve</vt:lpstr>
      <vt:lpstr>Production/productivity</vt:lpstr>
      <vt:lpstr>Production/productivity</vt:lpstr>
      <vt:lpstr>Specialization/inter dependence and exchange</vt:lpstr>
      <vt:lpstr>Specialization/inter dependence and Exchange</vt:lpstr>
      <vt:lpstr>Specialization/inter dependence and exchange</vt:lpstr>
      <vt:lpstr>Specialization/inter dependence and exchange</vt:lpstr>
      <vt:lpstr>Division of labour</vt:lpstr>
      <vt:lpstr>investment</vt:lpstr>
      <vt:lpstr>Economies of scale</vt:lpstr>
      <vt:lpstr>diseconomies of scale</vt:lpstr>
      <vt:lpstr>Effects of technology</vt:lpstr>
      <vt:lpstr>Effects of specialization</vt:lpstr>
      <vt:lpstr>Effects of division of labour</vt:lpstr>
      <vt:lpstr>Effects of investment</vt:lpstr>
      <vt:lpstr>Effects of investment</vt:lpstr>
      <vt:lpstr>Effects of economies of scale</vt:lpstr>
      <vt:lpstr>Effects of diseconomies of scale</vt:lpstr>
      <vt:lpstr>Effects of diseconomies of scale</vt:lpstr>
      <vt:lpstr>Business expansion by diversification</vt:lpstr>
      <vt:lpstr>Business expansion by diversification</vt:lpstr>
      <vt:lpstr>Business expansion by diversification</vt:lpstr>
      <vt:lpstr>Business expansion by diversification</vt:lpstr>
      <vt:lpstr>Vertical integration</vt:lpstr>
      <vt:lpstr>Vertical integration</vt:lpstr>
      <vt:lpstr>horizontal integration</vt:lpstr>
      <vt:lpstr>horizontal integration</vt:lpstr>
      <vt:lpstr>Price and non price competition</vt:lpstr>
      <vt:lpstr>Price competition</vt:lpstr>
      <vt:lpstr>non price competition</vt:lpstr>
      <vt:lpstr>non price competition</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Supply</dc:title>
  <dc:creator>User</dc:creator>
  <cp:lastModifiedBy>User</cp:lastModifiedBy>
  <cp:revision>52</cp:revision>
  <dcterms:created xsi:type="dcterms:W3CDTF">2019-09-11T07:11:14Z</dcterms:created>
  <dcterms:modified xsi:type="dcterms:W3CDTF">2020-03-17T04:47:12Z</dcterms:modified>
</cp:coreProperties>
</file>