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9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75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69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3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09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741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98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7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41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4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2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79B395-8B9E-48BF-862D-BD13464662BD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2798B4-E299-45DD-827C-90A751E6D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9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esources/Demand.xl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Consumer’s decision </a:t>
            </a:r>
            <a:br>
              <a:rPr lang="en-US" dirty="0" smtClean="0"/>
            </a:br>
            <a:r>
              <a:rPr lang="en-US" dirty="0" smtClean="0"/>
              <a:t>and Demand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consumer’s choice in times of scarcity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6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1" y="3203784"/>
            <a:ext cx="2357120" cy="202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Price changes cause movement along the demand curve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161" y="3203784"/>
            <a:ext cx="2357120" cy="202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>
            <a:off x="3881121" y="3525520"/>
            <a:ext cx="772159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59200" y="4998720"/>
            <a:ext cx="75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2002" y="3638034"/>
            <a:ext cx="10158" cy="80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152640" y="3525520"/>
            <a:ext cx="80264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573520" y="3638034"/>
            <a:ext cx="1" cy="80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152640" y="4998720"/>
            <a:ext cx="701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Non-Price changes cause shifts of the demand curve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14" y="3203783"/>
            <a:ext cx="2348865" cy="2020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5" name="Straight Arrow Connector 14"/>
          <p:cNvCxnSpPr/>
          <p:nvPr/>
        </p:nvCxnSpPr>
        <p:spPr>
          <a:xfrm flipV="1">
            <a:off x="3708400" y="3767007"/>
            <a:ext cx="355601" cy="1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85640" y="4427407"/>
            <a:ext cx="355601" cy="1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05" y="3203783"/>
            <a:ext cx="2348865" cy="2020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7457440" y="3779520"/>
            <a:ext cx="4254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188960" y="4421665"/>
            <a:ext cx="4254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7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Movements along demand curve and shifts of the demand curve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692398" y="3647440"/>
            <a:ext cx="7195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 up or down along the demand curve is caused by a change in price </a:t>
            </a:r>
          </a:p>
          <a:p>
            <a:r>
              <a:rPr lang="en-US" dirty="0" smtClean="0"/>
              <a:t>of good and services itself.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31438" y="4389120"/>
            <a:ext cx="736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to the right or left of the demand curve is caused by a change in non-price </a:t>
            </a:r>
          </a:p>
          <a:p>
            <a:r>
              <a:rPr lang="en-US" dirty="0" smtClean="0"/>
              <a:t>determinants of demand.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841" y="3203784"/>
            <a:ext cx="2357120" cy="202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Price changes cause movement along the demand curve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81121" y="3525520"/>
            <a:ext cx="772159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59200" y="4998720"/>
            <a:ext cx="751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2002" y="3638034"/>
            <a:ext cx="10158" cy="80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96560" y="3638034"/>
            <a:ext cx="4277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Movement down the demand curve illustrates</a:t>
            </a:r>
          </a:p>
          <a:p>
            <a:r>
              <a:rPr lang="en-US" dirty="0" smtClean="0"/>
              <a:t>a decrease in the price of G or S.</a:t>
            </a:r>
          </a:p>
          <a:p>
            <a:r>
              <a:rPr lang="en-US" dirty="0" smtClean="0"/>
              <a:t>Arrows indicate an increase in the </a:t>
            </a:r>
            <a:r>
              <a:rPr lang="en-US" b="1" dirty="0" smtClean="0"/>
              <a:t>quantity </a:t>
            </a:r>
          </a:p>
          <a:p>
            <a:r>
              <a:rPr lang="en-US" b="1" dirty="0" smtClean="0"/>
              <a:t>demanded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85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Price changes cause movement along the demand curve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21" y="3203784"/>
            <a:ext cx="2357120" cy="2027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3708400" y="3525520"/>
            <a:ext cx="80264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29280" y="3638034"/>
            <a:ext cx="1" cy="80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708400" y="4998720"/>
            <a:ext cx="701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6400" y="3599656"/>
            <a:ext cx="4183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Movement </a:t>
            </a:r>
            <a:r>
              <a:rPr lang="en-US" dirty="0" smtClean="0"/>
              <a:t>up </a:t>
            </a:r>
            <a:r>
              <a:rPr lang="en-US" dirty="0"/>
              <a:t>the demand curve illustrates</a:t>
            </a:r>
          </a:p>
          <a:p>
            <a:r>
              <a:rPr lang="en-US" dirty="0" smtClean="0"/>
              <a:t>an increase </a:t>
            </a:r>
            <a:r>
              <a:rPr lang="en-US" dirty="0"/>
              <a:t>in the price of G or S.</a:t>
            </a:r>
          </a:p>
          <a:p>
            <a:r>
              <a:rPr lang="en-US" dirty="0"/>
              <a:t>Arrows indicate an </a:t>
            </a:r>
            <a:r>
              <a:rPr lang="en-US" dirty="0" smtClean="0"/>
              <a:t>decrease </a:t>
            </a:r>
            <a:r>
              <a:rPr lang="en-US" dirty="0"/>
              <a:t>in the </a:t>
            </a:r>
            <a:r>
              <a:rPr lang="en-US" b="1" dirty="0"/>
              <a:t>quantity </a:t>
            </a:r>
          </a:p>
          <a:p>
            <a:r>
              <a:rPr lang="en-US" b="1" dirty="0"/>
              <a:t>demanded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4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Non-Price changes cause shifts of the demand curve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14" y="3203783"/>
            <a:ext cx="2348865" cy="2020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5" name="Straight Arrow Connector 14"/>
          <p:cNvCxnSpPr/>
          <p:nvPr/>
        </p:nvCxnSpPr>
        <p:spPr>
          <a:xfrm flipV="1">
            <a:off x="3708400" y="3767007"/>
            <a:ext cx="355601" cy="1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85640" y="4427407"/>
            <a:ext cx="355601" cy="1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83227" y="3496368"/>
            <a:ext cx="42542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of the </a:t>
            </a:r>
            <a:r>
              <a:rPr lang="en-US" dirty="0"/>
              <a:t>demand curve </a:t>
            </a:r>
            <a:r>
              <a:rPr lang="en-US" dirty="0" smtClean="0"/>
              <a:t>to the right </a:t>
            </a:r>
          </a:p>
          <a:p>
            <a:r>
              <a:rPr lang="en-US" dirty="0" smtClean="0"/>
              <a:t>illustrates an increase in:</a:t>
            </a:r>
          </a:p>
          <a:p>
            <a:r>
              <a:rPr lang="en-US" dirty="0" smtClean="0"/>
              <a:t>Income, consumer preferences and fashion</a:t>
            </a:r>
            <a:endParaRPr lang="en-US" dirty="0"/>
          </a:p>
          <a:p>
            <a:r>
              <a:rPr lang="en-US" dirty="0"/>
              <a:t>Arrows indicate an increase in the </a:t>
            </a:r>
            <a:r>
              <a:rPr lang="en-US" b="1" dirty="0" smtClean="0"/>
              <a:t>Demand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Non-Price changes cause shifts of the demand curve</a:t>
            </a:r>
            <a:endParaRPr lang="en-US" sz="4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05" y="3203784"/>
            <a:ext cx="2348865" cy="2020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3495040" y="3779521"/>
            <a:ext cx="4254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226560" y="4421666"/>
            <a:ext cx="4254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83227" y="3496368"/>
            <a:ext cx="41644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 of the </a:t>
            </a:r>
            <a:r>
              <a:rPr lang="en-US" dirty="0"/>
              <a:t>demand curve </a:t>
            </a:r>
            <a:r>
              <a:rPr lang="en-US" dirty="0" smtClean="0"/>
              <a:t>to the left </a:t>
            </a:r>
          </a:p>
          <a:p>
            <a:r>
              <a:rPr lang="en-US" dirty="0" smtClean="0"/>
              <a:t>illustrates an decrease in:</a:t>
            </a:r>
          </a:p>
          <a:p>
            <a:r>
              <a:rPr lang="en-US" dirty="0" smtClean="0"/>
              <a:t>Income, consumer preferences and fashion</a:t>
            </a:r>
            <a:endParaRPr lang="en-US" dirty="0"/>
          </a:p>
          <a:p>
            <a:r>
              <a:rPr lang="en-US" dirty="0"/>
              <a:t>Arrows indicate an </a:t>
            </a:r>
            <a:r>
              <a:rPr lang="en-US" dirty="0" smtClean="0"/>
              <a:t>decrease </a:t>
            </a:r>
            <a:r>
              <a:rPr lang="en-US" dirty="0"/>
              <a:t>in the </a:t>
            </a:r>
            <a:r>
              <a:rPr lang="en-US" b="1" dirty="0" smtClean="0"/>
              <a:t>Demand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000" dirty="0" smtClean="0"/>
              <a:t>Price and Non-Price factor of demand summary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692399" y="3496368"/>
            <a:ext cx="695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Demand Curve</a:t>
            </a:r>
            <a:r>
              <a:rPr lang="en-US" dirty="0"/>
              <a:t> is a </a:t>
            </a:r>
            <a:r>
              <a:rPr lang="en-US" b="1" dirty="0"/>
              <a:t>graph</a:t>
            </a:r>
            <a:r>
              <a:rPr lang="en-US" dirty="0"/>
              <a:t>, indicating the </a:t>
            </a:r>
            <a:r>
              <a:rPr lang="en-US" b="1" dirty="0"/>
              <a:t>quantity </a:t>
            </a:r>
            <a:r>
              <a:rPr lang="en-US" b="1" dirty="0" smtClean="0"/>
              <a:t>demanded </a:t>
            </a:r>
            <a:r>
              <a:rPr lang="en-US" dirty="0" smtClean="0"/>
              <a:t>by </a:t>
            </a:r>
            <a:r>
              <a:rPr lang="en-US" dirty="0"/>
              <a:t>the consumer at different prices. The </a:t>
            </a:r>
            <a:r>
              <a:rPr lang="en-US" b="1" dirty="0"/>
              <a:t>movement</a:t>
            </a:r>
            <a:r>
              <a:rPr lang="en-US" dirty="0"/>
              <a:t> in </a:t>
            </a:r>
            <a:r>
              <a:rPr lang="en-US" b="1" dirty="0"/>
              <a:t>demand curve</a:t>
            </a:r>
            <a:r>
              <a:rPr lang="en-US" dirty="0"/>
              <a:t> occurs due to the change in the price of the commodity whereas the </a:t>
            </a:r>
            <a:r>
              <a:rPr lang="en-US" b="1" dirty="0"/>
              <a:t>shift in demand curve</a:t>
            </a:r>
            <a:r>
              <a:rPr lang="en-US" dirty="0"/>
              <a:t> is because of the change in one or more factors other than the price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Nov </a:t>
            </a:r>
            <a:r>
              <a:rPr lang="en-US" dirty="0"/>
              <a:t>19, 2018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399" y="1688251"/>
            <a:ext cx="6955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https://keydifferences.com/difference-between-movement-and-shift-in-demand-curve.html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00" y="2446017"/>
            <a:ext cx="1747520" cy="10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3600" dirty="0" smtClean="0"/>
              <a:t>Income change over necessities, l</a:t>
            </a:r>
            <a:r>
              <a:rPr lang="en-US" sz="3600" dirty="0" smtClean="0"/>
              <a:t>uxury</a:t>
            </a:r>
            <a:r>
              <a:rPr lang="en-US" sz="3600" dirty="0"/>
              <a:t> </a:t>
            </a:r>
            <a:r>
              <a:rPr lang="en-US" sz="3600" dirty="0" smtClean="0"/>
              <a:t>and inferior goods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692399" y="3496368"/>
            <a:ext cx="6955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 </a:t>
            </a:r>
            <a:r>
              <a:rPr lang="en-US" b="1" dirty="0"/>
              <a:t>income</a:t>
            </a:r>
            <a:r>
              <a:rPr lang="en-US" dirty="0"/>
              <a:t> rises, the proportion of total consumer expenditures on necessity </a:t>
            </a:r>
            <a:r>
              <a:rPr lang="en-US" dirty="0" smtClean="0"/>
              <a:t>and inferior </a:t>
            </a:r>
            <a:r>
              <a:rPr lang="en-US" b="1" dirty="0" smtClean="0"/>
              <a:t>goods</a:t>
            </a:r>
            <a:r>
              <a:rPr lang="en-US" dirty="0"/>
              <a:t> </a:t>
            </a:r>
            <a:r>
              <a:rPr lang="en-US" dirty="0" smtClean="0"/>
              <a:t>typically </a:t>
            </a:r>
            <a:r>
              <a:rPr lang="en-US" dirty="0"/>
              <a:t>declines. ...</a:t>
            </a:r>
            <a:r>
              <a:rPr lang="en-US" b="1" dirty="0"/>
              <a:t>Luxury goods</a:t>
            </a:r>
            <a:r>
              <a:rPr lang="en-US" dirty="0"/>
              <a:t> represent normal </a:t>
            </a:r>
            <a:r>
              <a:rPr lang="en-US" b="1" dirty="0"/>
              <a:t>goods</a:t>
            </a:r>
            <a:r>
              <a:rPr lang="en-US" dirty="0"/>
              <a:t> associated with </a:t>
            </a:r>
            <a:r>
              <a:rPr lang="en-US" b="1" dirty="0"/>
              <a:t>income</a:t>
            </a:r>
            <a:r>
              <a:rPr lang="en-US" dirty="0"/>
              <a:t> </a:t>
            </a:r>
            <a:r>
              <a:rPr lang="en-US" dirty="0" smtClean="0"/>
              <a:t>elasticity </a:t>
            </a:r>
            <a:r>
              <a:rPr lang="en-US" dirty="0"/>
              <a:t>of </a:t>
            </a:r>
            <a:r>
              <a:rPr lang="en-US" b="1" dirty="0"/>
              <a:t>demand</a:t>
            </a:r>
            <a:r>
              <a:rPr lang="en-US" dirty="0"/>
              <a:t> greater than one. Consumers will buy proportionately more of a particular good compared to a percentage </a:t>
            </a:r>
            <a:r>
              <a:rPr lang="en-US" b="1" dirty="0"/>
              <a:t>change</a:t>
            </a:r>
            <a:r>
              <a:rPr lang="en-US" dirty="0"/>
              <a:t> in their </a:t>
            </a:r>
            <a:r>
              <a:rPr lang="en-US" b="1" dirty="0"/>
              <a:t>income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Feb </a:t>
            </a:r>
            <a:r>
              <a:rPr lang="en-US" dirty="0"/>
              <a:t>17, 2019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92399" y="1688251"/>
            <a:ext cx="6955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https://www.investopedia.com/terms/i/incomeelasticityofdemand.asp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1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a consumer?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Economics</a:t>
            </a:r>
            <a:r>
              <a:rPr lang="en-US" dirty="0"/>
              <a:t> and marketing</a:t>
            </a:r>
          </a:p>
          <a:p>
            <a:r>
              <a:rPr lang="en-US" dirty="0"/>
              <a:t>The </a:t>
            </a:r>
            <a:r>
              <a:rPr lang="en-US" b="1" dirty="0"/>
              <a:t>consumer</a:t>
            </a:r>
            <a:r>
              <a:rPr lang="en-US" dirty="0"/>
              <a:t> is an individual who pays some amount of money or the thing required to consume goods and services. As such, </a:t>
            </a:r>
            <a:r>
              <a:rPr lang="en-US" b="1" dirty="0"/>
              <a:t>consumers</a:t>
            </a:r>
            <a:r>
              <a:rPr lang="en-US" dirty="0"/>
              <a:t> play a vital role in the </a:t>
            </a:r>
            <a:r>
              <a:rPr lang="en-US" b="1" dirty="0"/>
              <a:t>economic</a:t>
            </a:r>
            <a:r>
              <a:rPr lang="en-US" dirty="0"/>
              <a:t> system of a nation. </a:t>
            </a:r>
            <a:r>
              <a:rPr lang="en-US" dirty="0" smtClean="0"/>
              <a:t>Without consumer</a:t>
            </a:r>
            <a:r>
              <a:rPr lang="en-US" dirty="0"/>
              <a:t> demand, producers would lack one of the key motivations to produce: to sell to </a:t>
            </a:r>
            <a:r>
              <a:rPr lang="en-US" b="1" dirty="0"/>
              <a:t>consumers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37" y="1672177"/>
            <a:ext cx="1441429" cy="960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59798" y="4978399"/>
            <a:ext cx="3906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https://en.wikipedia.org/wiki/Consumer</a:t>
            </a:r>
          </a:p>
        </p:txBody>
      </p:sp>
    </p:spTree>
    <p:extLst>
      <p:ext uri="{BB962C8B-B14F-4D97-AF65-F5344CB8AC3E}">
        <p14:creationId xmlns:p14="http://schemas.microsoft.com/office/powerpoint/2010/main" val="80471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Identify a consumer choice during times of scarcity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860" y="3657596"/>
            <a:ext cx="6815669" cy="1320802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"</a:t>
            </a:r>
            <a:r>
              <a:rPr lang="en-US" sz="4300" dirty="0"/>
              <a:t>When people perceive a bunch of items to be scarce, they choose relatively more of their favorite item," Ratner says. "They become less exploratory. They focus on their leading option."</a:t>
            </a:r>
          </a:p>
          <a:p>
            <a:r>
              <a:rPr lang="en-US" sz="4300" dirty="0"/>
              <a:t>On the other hand, in situations of abundance--lots of each possible option--they spread out their selections. These findings have implications for anyone trying to "nudge" people toward certain options.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9045" y="4879998"/>
            <a:ext cx="6569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https://www.sciencedaily.com/releases/2015/02/150206145206.htm</a:t>
            </a:r>
          </a:p>
        </p:txBody>
      </p:sp>
    </p:spTree>
    <p:extLst>
      <p:ext uri="{BB962C8B-B14F-4D97-AF65-F5344CB8AC3E}">
        <p14:creationId xmlns:p14="http://schemas.microsoft.com/office/powerpoint/2010/main" val="36914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845" y="1638879"/>
            <a:ext cx="2836447" cy="1840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Define the concept of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860" y="3657596"/>
            <a:ext cx="6815669" cy="13208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Demand</a:t>
            </a:r>
            <a:r>
              <a:rPr lang="en-US" dirty="0"/>
              <a:t> in economics is </a:t>
            </a:r>
            <a:r>
              <a:rPr lang="en-US" b="1" dirty="0"/>
              <a:t>defined</a:t>
            </a:r>
            <a:r>
              <a:rPr lang="en-US" dirty="0"/>
              <a:t> as consumers' willingness and ability to consume a given good. ... The inverse relationship between price and quantity demanded of a good is known as the law of </a:t>
            </a:r>
            <a:r>
              <a:rPr lang="en-US" b="1" dirty="0" smtClean="0"/>
              <a:t>demand </a:t>
            </a:r>
            <a:r>
              <a:rPr lang="en-US" dirty="0" smtClean="0"/>
              <a:t>and </a:t>
            </a:r>
            <a:r>
              <a:rPr lang="en-US" dirty="0"/>
              <a:t>is typically represented by a downward sloping line known as the </a:t>
            </a:r>
            <a:r>
              <a:rPr lang="en-US" b="1" dirty="0"/>
              <a:t>demand</a:t>
            </a:r>
            <a:r>
              <a:rPr lang="en-US" dirty="0"/>
              <a:t> curve.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9045" y="4879998"/>
            <a:ext cx="6569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https://study.com/academy/lesson/demand-in-economics-definition-lesson-quiz.html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36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Law of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5860" y="3657596"/>
            <a:ext cx="6815669" cy="132080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Definition</a:t>
            </a:r>
            <a:r>
              <a:rPr lang="en-US" dirty="0"/>
              <a:t>: The </a:t>
            </a:r>
            <a:r>
              <a:rPr lang="en-US" b="1" dirty="0"/>
              <a:t>law of demand</a:t>
            </a:r>
            <a:r>
              <a:rPr lang="en-US" dirty="0"/>
              <a:t> states that other factors being constant (</a:t>
            </a:r>
            <a:r>
              <a:rPr lang="en-US" dirty="0" err="1"/>
              <a:t>cetris</a:t>
            </a:r>
            <a:r>
              <a:rPr lang="en-US" dirty="0"/>
              <a:t> </a:t>
            </a:r>
            <a:r>
              <a:rPr lang="en-US" dirty="0" err="1"/>
              <a:t>peribus</a:t>
            </a:r>
            <a:r>
              <a:rPr lang="en-US" dirty="0"/>
              <a:t>), price and </a:t>
            </a:r>
            <a:r>
              <a:rPr lang="en-US" dirty="0" smtClean="0"/>
              <a:t>quantity </a:t>
            </a:r>
            <a:r>
              <a:rPr lang="en-US" b="1" dirty="0" smtClean="0"/>
              <a:t>demand</a:t>
            </a:r>
            <a:r>
              <a:rPr lang="en-US" dirty="0"/>
              <a:t> of any good and service are inversely related to each other. When the price of a product increases, </a:t>
            </a:r>
            <a:r>
              <a:rPr lang="en-US" dirty="0" smtClean="0"/>
              <a:t>the </a:t>
            </a:r>
            <a:r>
              <a:rPr lang="en-US" b="1" dirty="0" smtClean="0"/>
              <a:t>demand</a:t>
            </a:r>
            <a:r>
              <a:rPr lang="en-US" dirty="0"/>
              <a:t> for the same product will fall.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8770" y="4972331"/>
            <a:ext cx="6569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https://economictimes.indiatimes.com/definition/law-of-demand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17" y="1703455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49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17" y="1703455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220891"/>
            <a:ext cx="6815669" cy="1515533"/>
          </a:xfrm>
        </p:spPr>
        <p:txBody>
          <a:bodyPr/>
          <a:lstStyle/>
          <a:p>
            <a:r>
              <a:rPr lang="en-US" sz="4400" dirty="0" smtClean="0"/>
              <a:t>Factors affecting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5578" y="3007710"/>
            <a:ext cx="6815669" cy="2103120"/>
          </a:xfrm>
        </p:spPr>
        <p:txBody>
          <a:bodyPr>
            <a:normAutofit fontScale="32500" lnSpcReduction="20000"/>
          </a:bodyPr>
          <a:lstStyle/>
          <a:p>
            <a:r>
              <a:rPr lang="en-US" sz="4000" dirty="0"/>
              <a:t>The demand for a product will be influenced by several factors:</a:t>
            </a:r>
          </a:p>
          <a:p>
            <a:r>
              <a:rPr lang="en-US" sz="4000" b="1" dirty="0" smtClean="0"/>
              <a:t>Price</a:t>
            </a:r>
            <a:endParaRPr lang="en-US" sz="4000" dirty="0"/>
          </a:p>
          <a:p>
            <a:r>
              <a:rPr lang="en-US" sz="4000" b="1" dirty="0" smtClean="0"/>
              <a:t>Income levels</a:t>
            </a:r>
            <a:endParaRPr lang="en-US" sz="4000" dirty="0"/>
          </a:p>
          <a:p>
            <a:r>
              <a:rPr lang="en-US" sz="4000" b="1" dirty="0" smtClean="0"/>
              <a:t>Consumer </a:t>
            </a:r>
            <a:r>
              <a:rPr lang="en-US" sz="4000" b="1" dirty="0"/>
              <a:t>tastes and preferences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 smtClean="0"/>
          </a:p>
          <a:p>
            <a:r>
              <a:rPr lang="en-US" sz="4000" b="1" dirty="0" smtClean="0"/>
              <a:t>Competition</a:t>
            </a:r>
            <a:r>
              <a:rPr lang="en-US" sz="4000" dirty="0" smtClean="0"/>
              <a:t>: Price of compliment or substitute goods and services</a:t>
            </a:r>
            <a:endParaRPr lang="en-US" sz="4000" dirty="0"/>
          </a:p>
          <a:p>
            <a:r>
              <a:rPr lang="en-US" sz="4000" b="1" dirty="0"/>
              <a:t>Fashions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38770" y="4972331"/>
            <a:ext cx="65692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https://www.tutor2u.net/business/blog/qa-what-factors-affect-the-demand-for-a-product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78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17" y="1703455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400" dirty="0" smtClean="0"/>
              <a:t>Derive Market Demand from Individual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5578" y="3790030"/>
            <a:ext cx="6815669" cy="2103120"/>
          </a:xfrm>
        </p:spPr>
        <p:txBody>
          <a:bodyPr>
            <a:normAutofit/>
          </a:bodyPr>
          <a:lstStyle/>
          <a:p>
            <a:r>
              <a:rPr lang="en-US" dirty="0" smtClean="0"/>
              <a:t>Market Demand is known to be the horizontal sum of all individual demand. See Excel</a:t>
            </a:r>
          </a:p>
          <a:p>
            <a:r>
              <a:rPr lang="en-US" dirty="0" smtClean="0">
                <a:hlinkClick r:id="rId3" action="ppaction://hlinkfile"/>
              </a:rPr>
              <a:t>Resources\Demand.xlsx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17" y="1703455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400" dirty="0" smtClean="0"/>
              <a:t>Price and Non-Price factors affecting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218" y="3403950"/>
            <a:ext cx="6815669" cy="2103120"/>
          </a:xfrm>
        </p:spPr>
        <p:txBody>
          <a:bodyPr>
            <a:normAutofit/>
          </a:bodyPr>
          <a:lstStyle/>
          <a:p>
            <a:r>
              <a:rPr lang="en-US" dirty="0" smtClean="0"/>
              <a:t>3 Price Factors: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Price of the good or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Price of substitute good or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Price of complement good or service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17" y="1703455"/>
            <a:ext cx="18669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88251"/>
            <a:ext cx="6815669" cy="1515533"/>
          </a:xfrm>
        </p:spPr>
        <p:txBody>
          <a:bodyPr/>
          <a:lstStyle/>
          <a:p>
            <a:r>
              <a:rPr lang="en-US" sz="4400" dirty="0" smtClean="0"/>
              <a:t>Price and Non-Price factors affecting Demand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218" y="3403950"/>
            <a:ext cx="6815669" cy="2103120"/>
          </a:xfrm>
        </p:spPr>
        <p:txBody>
          <a:bodyPr>
            <a:normAutofit/>
          </a:bodyPr>
          <a:lstStyle/>
          <a:p>
            <a:r>
              <a:rPr lang="en-US" dirty="0" smtClean="0"/>
              <a:t>3 Non-Price Factors: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Consumer preferences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Fashion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4281</TotalTime>
  <Words>438</Words>
  <Application>Microsoft Office PowerPoint</Application>
  <PresentationFormat>Widescreen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Consumer’s decision  and Demand</vt:lpstr>
      <vt:lpstr>Who is a consumer?</vt:lpstr>
      <vt:lpstr>Identify a consumer choice during times of scarcity</vt:lpstr>
      <vt:lpstr>Define the concept of Demand</vt:lpstr>
      <vt:lpstr>Law of Demand</vt:lpstr>
      <vt:lpstr>Factors affecting Demand</vt:lpstr>
      <vt:lpstr>Derive Market Demand from Individual Demand</vt:lpstr>
      <vt:lpstr>Price and Non-Price factors affecting Demand</vt:lpstr>
      <vt:lpstr>Price and Non-Price factors affecting Demand</vt:lpstr>
      <vt:lpstr>Price changes cause movement along the demand curve</vt:lpstr>
      <vt:lpstr>Non-Price changes cause shifts of the demand curve</vt:lpstr>
      <vt:lpstr>Movements along demand curve and shifts of the demand curve</vt:lpstr>
      <vt:lpstr>Price changes cause movement along the demand curve</vt:lpstr>
      <vt:lpstr>Price changes cause movement along the demand curve</vt:lpstr>
      <vt:lpstr>Non-Price changes cause shifts of the demand curve</vt:lpstr>
      <vt:lpstr>Non-Price changes cause shifts of the demand curve</vt:lpstr>
      <vt:lpstr>Price and Non-Price factor of demand summary</vt:lpstr>
      <vt:lpstr>Income change over necessities, luxury and inferior goods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Consumer’s decision  and Demand</dc:title>
  <dc:creator>User</dc:creator>
  <cp:lastModifiedBy>User</cp:lastModifiedBy>
  <cp:revision>19</cp:revision>
  <dcterms:created xsi:type="dcterms:W3CDTF">2019-08-27T21:06:34Z</dcterms:created>
  <dcterms:modified xsi:type="dcterms:W3CDTF">2019-09-11T07:08:05Z</dcterms:modified>
</cp:coreProperties>
</file>