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256" r:id="rId5"/>
    <p:sldId id="269" r:id="rId6"/>
    <p:sldId id="270" r:id="rId7"/>
    <p:sldId id="271" r:id="rId8"/>
    <p:sldId id="273" r:id="rId9"/>
    <p:sldId id="274" r:id="rId10"/>
    <p:sldId id="275" r:id="rId11"/>
    <p:sldId id="276" r:id="rId12"/>
    <p:sldId id="277" r:id="rId13"/>
    <p:sldId id="279" r:id="rId14"/>
    <p:sldId id="278" r:id="rId15"/>
    <p:sldId id="281" r:id="rId16"/>
    <p:sldId id="280"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9" d="100"/>
          <a:sy n="89" d="100"/>
        </p:scale>
        <p:origin x="432" y="58"/>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2/18/2020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2/18/2020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10</a:t>
            </a:fld>
            <a:endParaRPr lang="en-US"/>
          </a:p>
        </p:txBody>
      </p:sp>
    </p:spTree>
    <p:extLst>
      <p:ext uri="{BB962C8B-B14F-4D97-AF65-F5344CB8AC3E}">
        <p14:creationId xmlns:p14="http://schemas.microsoft.com/office/powerpoint/2010/main" val="3664303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11</a:t>
            </a:fld>
            <a:endParaRPr lang="en-US"/>
          </a:p>
        </p:txBody>
      </p:sp>
    </p:spTree>
    <p:extLst>
      <p:ext uri="{BB962C8B-B14F-4D97-AF65-F5344CB8AC3E}">
        <p14:creationId xmlns:p14="http://schemas.microsoft.com/office/powerpoint/2010/main" val="561664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12</a:t>
            </a:fld>
            <a:endParaRPr lang="en-US"/>
          </a:p>
        </p:txBody>
      </p:sp>
    </p:spTree>
    <p:extLst>
      <p:ext uri="{BB962C8B-B14F-4D97-AF65-F5344CB8AC3E}">
        <p14:creationId xmlns:p14="http://schemas.microsoft.com/office/powerpoint/2010/main" val="3796810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13</a:t>
            </a:fld>
            <a:endParaRPr lang="en-US"/>
          </a:p>
        </p:txBody>
      </p:sp>
    </p:spTree>
    <p:extLst>
      <p:ext uri="{BB962C8B-B14F-4D97-AF65-F5344CB8AC3E}">
        <p14:creationId xmlns:p14="http://schemas.microsoft.com/office/powerpoint/2010/main" val="2040505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14</a:t>
            </a:fld>
            <a:endParaRPr lang="en-US"/>
          </a:p>
        </p:txBody>
      </p:sp>
    </p:spTree>
    <p:extLst>
      <p:ext uri="{BB962C8B-B14F-4D97-AF65-F5344CB8AC3E}">
        <p14:creationId xmlns:p14="http://schemas.microsoft.com/office/powerpoint/2010/main" val="361528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15</a:t>
            </a:fld>
            <a:endParaRPr lang="en-US"/>
          </a:p>
        </p:txBody>
      </p:sp>
    </p:spTree>
    <p:extLst>
      <p:ext uri="{BB962C8B-B14F-4D97-AF65-F5344CB8AC3E}">
        <p14:creationId xmlns:p14="http://schemas.microsoft.com/office/powerpoint/2010/main" val="364419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16</a:t>
            </a:fld>
            <a:endParaRPr lang="en-US"/>
          </a:p>
        </p:txBody>
      </p:sp>
    </p:spTree>
    <p:extLst>
      <p:ext uri="{BB962C8B-B14F-4D97-AF65-F5344CB8AC3E}">
        <p14:creationId xmlns:p14="http://schemas.microsoft.com/office/powerpoint/2010/main" val="570272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17</a:t>
            </a:fld>
            <a:endParaRPr lang="en-US"/>
          </a:p>
        </p:txBody>
      </p:sp>
    </p:spTree>
    <p:extLst>
      <p:ext uri="{BB962C8B-B14F-4D97-AF65-F5344CB8AC3E}">
        <p14:creationId xmlns:p14="http://schemas.microsoft.com/office/powerpoint/2010/main" val="2890965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18</a:t>
            </a:fld>
            <a:endParaRPr lang="en-US"/>
          </a:p>
        </p:txBody>
      </p:sp>
    </p:spTree>
    <p:extLst>
      <p:ext uri="{BB962C8B-B14F-4D97-AF65-F5344CB8AC3E}">
        <p14:creationId xmlns:p14="http://schemas.microsoft.com/office/powerpoint/2010/main" val="2356501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19</a:t>
            </a:fld>
            <a:endParaRPr lang="en-US"/>
          </a:p>
        </p:txBody>
      </p:sp>
    </p:spTree>
    <p:extLst>
      <p:ext uri="{BB962C8B-B14F-4D97-AF65-F5344CB8AC3E}">
        <p14:creationId xmlns:p14="http://schemas.microsoft.com/office/powerpoint/2010/main" val="3664310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3963037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20</a:t>
            </a:fld>
            <a:endParaRPr lang="en-US"/>
          </a:p>
        </p:txBody>
      </p:sp>
    </p:spTree>
    <p:extLst>
      <p:ext uri="{BB962C8B-B14F-4D97-AF65-F5344CB8AC3E}">
        <p14:creationId xmlns:p14="http://schemas.microsoft.com/office/powerpoint/2010/main" val="2565532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21</a:t>
            </a:fld>
            <a:endParaRPr lang="en-US"/>
          </a:p>
        </p:txBody>
      </p:sp>
    </p:spTree>
    <p:extLst>
      <p:ext uri="{BB962C8B-B14F-4D97-AF65-F5344CB8AC3E}">
        <p14:creationId xmlns:p14="http://schemas.microsoft.com/office/powerpoint/2010/main" val="101422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22</a:t>
            </a:fld>
            <a:endParaRPr lang="en-US"/>
          </a:p>
        </p:txBody>
      </p:sp>
    </p:spTree>
    <p:extLst>
      <p:ext uri="{BB962C8B-B14F-4D97-AF65-F5344CB8AC3E}">
        <p14:creationId xmlns:p14="http://schemas.microsoft.com/office/powerpoint/2010/main" val="30150728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23</a:t>
            </a:fld>
            <a:endParaRPr lang="en-US"/>
          </a:p>
        </p:txBody>
      </p:sp>
    </p:spTree>
    <p:extLst>
      <p:ext uri="{BB962C8B-B14F-4D97-AF65-F5344CB8AC3E}">
        <p14:creationId xmlns:p14="http://schemas.microsoft.com/office/powerpoint/2010/main" val="1847169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24</a:t>
            </a:fld>
            <a:endParaRPr lang="en-US"/>
          </a:p>
        </p:txBody>
      </p:sp>
    </p:spTree>
    <p:extLst>
      <p:ext uri="{BB962C8B-B14F-4D97-AF65-F5344CB8AC3E}">
        <p14:creationId xmlns:p14="http://schemas.microsoft.com/office/powerpoint/2010/main" val="3446236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25</a:t>
            </a:fld>
            <a:endParaRPr lang="en-US"/>
          </a:p>
        </p:txBody>
      </p:sp>
    </p:spTree>
    <p:extLst>
      <p:ext uri="{BB962C8B-B14F-4D97-AF65-F5344CB8AC3E}">
        <p14:creationId xmlns:p14="http://schemas.microsoft.com/office/powerpoint/2010/main" val="148290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3</a:t>
            </a:fld>
            <a:endParaRPr lang="en-US"/>
          </a:p>
        </p:txBody>
      </p:sp>
    </p:spTree>
    <p:extLst>
      <p:ext uri="{BB962C8B-B14F-4D97-AF65-F5344CB8AC3E}">
        <p14:creationId xmlns:p14="http://schemas.microsoft.com/office/powerpoint/2010/main" val="456336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4</a:t>
            </a:fld>
            <a:endParaRPr lang="en-US"/>
          </a:p>
        </p:txBody>
      </p:sp>
    </p:spTree>
    <p:extLst>
      <p:ext uri="{BB962C8B-B14F-4D97-AF65-F5344CB8AC3E}">
        <p14:creationId xmlns:p14="http://schemas.microsoft.com/office/powerpoint/2010/main" val="2663043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5</a:t>
            </a:fld>
            <a:endParaRPr lang="en-US"/>
          </a:p>
        </p:txBody>
      </p:sp>
    </p:spTree>
    <p:extLst>
      <p:ext uri="{BB962C8B-B14F-4D97-AF65-F5344CB8AC3E}">
        <p14:creationId xmlns:p14="http://schemas.microsoft.com/office/powerpoint/2010/main" val="4290020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6</a:t>
            </a:fld>
            <a:endParaRPr lang="en-US"/>
          </a:p>
        </p:txBody>
      </p:sp>
    </p:spTree>
    <p:extLst>
      <p:ext uri="{BB962C8B-B14F-4D97-AF65-F5344CB8AC3E}">
        <p14:creationId xmlns:p14="http://schemas.microsoft.com/office/powerpoint/2010/main" val="1431384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7</a:t>
            </a:fld>
            <a:endParaRPr lang="en-US"/>
          </a:p>
        </p:txBody>
      </p:sp>
    </p:spTree>
    <p:extLst>
      <p:ext uri="{BB962C8B-B14F-4D97-AF65-F5344CB8AC3E}">
        <p14:creationId xmlns:p14="http://schemas.microsoft.com/office/powerpoint/2010/main" val="2406637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8</a:t>
            </a:fld>
            <a:endParaRPr lang="en-US"/>
          </a:p>
        </p:txBody>
      </p:sp>
    </p:spTree>
    <p:extLst>
      <p:ext uri="{BB962C8B-B14F-4D97-AF65-F5344CB8AC3E}">
        <p14:creationId xmlns:p14="http://schemas.microsoft.com/office/powerpoint/2010/main" val="1976050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9</a:t>
            </a:fld>
            <a:endParaRPr lang="en-US"/>
          </a:p>
        </p:txBody>
      </p:sp>
    </p:spTree>
    <p:extLst>
      <p:ext uri="{BB962C8B-B14F-4D97-AF65-F5344CB8AC3E}">
        <p14:creationId xmlns:p14="http://schemas.microsoft.com/office/powerpoint/2010/main" val="16103328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2/18/2020</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2/18/2020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2/18/2020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2/18/2020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2/18/2020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2/18/2020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2/18/2020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2/18/2020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2/18/2020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2/18/2020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2/18/2020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2/18/2020</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5.pn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5.pn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5.pn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5.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lstStyle/>
          <a:p>
            <a:r>
              <a:rPr lang="en-US" dirty="0" smtClean="0"/>
              <a:t>Year eleven economics</a:t>
            </a:r>
            <a:endParaRPr lang="en-US" dirty="0"/>
          </a:p>
        </p:txBody>
      </p:sp>
      <p:sp>
        <p:nvSpPr>
          <p:cNvPr id="7" name="Subtitle 6"/>
          <p:cNvSpPr>
            <a:spLocks noGrp="1"/>
          </p:cNvSpPr>
          <p:nvPr>
            <p:ph type="subTitle" idx="1"/>
          </p:nvPr>
        </p:nvSpPr>
        <p:spPr/>
        <p:txBody>
          <a:bodyPr>
            <a:normAutofit fontScale="85000" lnSpcReduction="10000"/>
          </a:bodyPr>
          <a:lstStyle/>
          <a:p>
            <a:r>
              <a:rPr lang="en-US" dirty="0"/>
              <a:t>Economics (/</a:t>
            </a:r>
            <a:r>
              <a:rPr lang="en-US" dirty="0" err="1"/>
              <a:t>ɛkəˈnɒmɪks</a:t>
            </a:r>
            <a:r>
              <a:rPr lang="en-US" dirty="0"/>
              <a:t>, </a:t>
            </a:r>
            <a:r>
              <a:rPr lang="en-US" dirty="0" err="1"/>
              <a:t>iːkə</a:t>
            </a:r>
            <a:r>
              <a:rPr lang="en-US" dirty="0"/>
              <a:t>-/) is the social science that studies the production, distribution, and consumption of goods and services. Economics focuses on the </a:t>
            </a:r>
            <a:r>
              <a:rPr lang="en-US" dirty="0" smtClean="0"/>
              <a:t>behavior </a:t>
            </a:r>
            <a:r>
              <a:rPr lang="en-US" dirty="0"/>
              <a:t>and interactions of economic agents and how economies work.</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sp>
        <p:nvSpPr>
          <p:cNvPr id="9" name="Rectangle 8"/>
          <p:cNvSpPr/>
          <p:nvPr/>
        </p:nvSpPr>
        <p:spPr>
          <a:xfrm>
            <a:off x="6754865" y="355091"/>
            <a:ext cx="4185761" cy="369332"/>
          </a:xfrm>
          <a:prstGeom prst="rect">
            <a:avLst/>
          </a:prstGeom>
        </p:spPr>
        <p:txBody>
          <a:bodyPr wrap="none">
            <a:spAutoFit/>
          </a:bodyPr>
          <a:lstStyle/>
          <a:p>
            <a:r>
              <a:rPr lang="en-US" dirty="0">
                <a:solidFill>
                  <a:schemeClr val="bg1"/>
                </a:solidFill>
              </a:rPr>
              <a:t>https://en.wikipedia.org/wiki/Economics</a:t>
            </a: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1560" y="1437436"/>
            <a:ext cx="6480891" cy="2219691"/>
          </a:xfrm>
        </p:spPr>
        <p:txBody>
          <a:bodyPr anchor="ctr">
            <a:normAutofit/>
          </a:bodyPr>
          <a:lstStyle/>
          <a:p>
            <a:r>
              <a:rPr lang="en-US" sz="3600" dirty="0" smtClean="0"/>
              <a:t>Define specialization</a:t>
            </a:r>
            <a:endParaRPr lang="en-US" sz="3600" dirty="0"/>
          </a:p>
        </p:txBody>
      </p:sp>
      <p:sp>
        <p:nvSpPr>
          <p:cNvPr id="7" name="Subtitle 6"/>
          <p:cNvSpPr>
            <a:spLocks noGrp="1"/>
          </p:cNvSpPr>
          <p:nvPr>
            <p:ph type="subTitle" idx="1"/>
          </p:nvPr>
        </p:nvSpPr>
        <p:spPr>
          <a:xfrm>
            <a:off x="76913" y="3059396"/>
            <a:ext cx="6849958" cy="2286377"/>
          </a:xfrm>
        </p:spPr>
        <p:txBody>
          <a:bodyPr>
            <a:normAutofit/>
          </a:bodyPr>
          <a:lstStyle/>
          <a:p>
            <a:r>
              <a:rPr lang="en-US" sz="2000" dirty="0"/>
              <a:t>Definition of Specialization</a:t>
            </a:r>
          </a:p>
          <a:p>
            <a:r>
              <a:rPr lang="en-US" sz="2000" dirty="0"/>
              <a:t>Specialization is when a nation or individual concentrates its productive efforts on producing a limited variety of goods. It oftentimes has to forgo producing other goods and relies on obtaining those other goods through trade</a:t>
            </a:r>
            <a:r>
              <a:rPr lang="en-US" sz="2000" dirty="0" smtClean="0"/>
              <a:t>.</a:t>
            </a:r>
          </a:p>
          <a:p>
            <a:endParaRPr lang="en-US" sz="2000" dirty="0"/>
          </a:p>
          <a:p>
            <a:r>
              <a:rPr lang="en-US" sz="2000" dirty="0" smtClean="0"/>
              <a:t>Aug </a:t>
            </a:r>
            <a:r>
              <a:rPr lang="en-US" sz="2000" dirty="0"/>
              <a:t>25, 2015</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930385" y="6199349"/>
            <a:ext cx="9272603" cy="369332"/>
          </a:xfrm>
          <a:prstGeom prst="rect">
            <a:avLst/>
          </a:prstGeom>
        </p:spPr>
        <p:txBody>
          <a:bodyPr wrap="none">
            <a:spAutoFit/>
          </a:bodyPr>
          <a:lstStyle/>
          <a:p>
            <a:r>
              <a:rPr lang="en-US" dirty="0">
                <a:solidFill>
                  <a:schemeClr val="bg1"/>
                </a:solidFill>
              </a:rPr>
              <a:t>https://study.com/academy/lesson/specialization-in-economics-definition-lesson-quiz.html</a:t>
            </a:r>
          </a:p>
        </p:txBody>
      </p:sp>
    </p:spTree>
    <p:extLst>
      <p:ext uri="{BB962C8B-B14F-4D97-AF65-F5344CB8AC3E}">
        <p14:creationId xmlns:p14="http://schemas.microsoft.com/office/powerpoint/2010/main" val="592936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barn(inVertical)">
                                      <p:cBhvr>
                                        <p:cTn id="19" dur="5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barn(inVertical)">
                                      <p:cBhvr>
                                        <p:cTn id="24"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1560" y="1437436"/>
            <a:ext cx="6480891" cy="2219691"/>
          </a:xfrm>
        </p:spPr>
        <p:txBody>
          <a:bodyPr anchor="ctr">
            <a:normAutofit/>
          </a:bodyPr>
          <a:lstStyle/>
          <a:p>
            <a:r>
              <a:rPr lang="en-US" sz="3600" dirty="0" smtClean="0"/>
              <a:t>Define interdependence</a:t>
            </a:r>
            <a:endParaRPr lang="en-US" sz="3600" dirty="0"/>
          </a:p>
        </p:txBody>
      </p:sp>
      <p:sp>
        <p:nvSpPr>
          <p:cNvPr id="7" name="Subtitle 6"/>
          <p:cNvSpPr>
            <a:spLocks noGrp="1"/>
          </p:cNvSpPr>
          <p:nvPr>
            <p:ph type="subTitle" idx="1"/>
          </p:nvPr>
        </p:nvSpPr>
        <p:spPr>
          <a:xfrm>
            <a:off x="76913" y="3059396"/>
            <a:ext cx="6849958" cy="2286377"/>
          </a:xfrm>
        </p:spPr>
        <p:txBody>
          <a:bodyPr>
            <a:normAutofit/>
          </a:bodyPr>
          <a:lstStyle/>
          <a:p>
            <a:r>
              <a:rPr lang="en-US" sz="2000" dirty="0"/>
              <a:t>Definition of </a:t>
            </a:r>
            <a:r>
              <a:rPr lang="en-US" sz="2000" dirty="0" smtClean="0"/>
              <a:t>Interdependence</a:t>
            </a:r>
          </a:p>
          <a:p>
            <a:endParaRPr lang="en-US" sz="2000" dirty="0"/>
          </a:p>
          <a:p>
            <a:r>
              <a:rPr lang="en-US" sz="2000" dirty="0"/>
              <a:t>A relationship between two or more people, regions, nations or other entities in which each is dependent on the other for necessary goods or services. </a:t>
            </a:r>
            <a:r>
              <a:rPr lang="en-US" sz="2000" b="1" dirty="0"/>
              <a:t>Economic interdependence</a:t>
            </a:r>
            <a:r>
              <a:rPr lang="en-US" sz="2000" dirty="0"/>
              <a:t> often occurs when all parties are specialized in the fulfillment of some requirements, and must trade with others for unmet requirements.</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930385" y="6199349"/>
            <a:ext cx="7340536" cy="369332"/>
          </a:xfrm>
          <a:prstGeom prst="rect">
            <a:avLst/>
          </a:prstGeom>
        </p:spPr>
        <p:txBody>
          <a:bodyPr wrap="none">
            <a:spAutoFit/>
          </a:bodyPr>
          <a:lstStyle/>
          <a:p>
            <a:r>
              <a:rPr lang="en-US" dirty="0">
                <a:solidFill>
                  <a:schemeClr val="bg1"/>
                </a:solidFill>
              </a:rPr>
              <a:t>http://www.investorwords.com/16391/economic_interdependence.html</a:t>
            </a:r>
          </a:p>
        </p:txBody>
      </p:sp>
    </p:spTree>
    <p:extLst>
      <p:ext uri="{BB962C8B-B14F-4D97-AF65-F5344CB8AC3E}">
        <p14:creationId xmlns:p14="http://schemas.microsoft.com/office/powerpoint/2010/main" val="31860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1560" y="1257973"/>
            <a:ext cx="6480891" cy="2219691"/>
          </a:xfrm>
        </p:spPr>
        <p:txBody>
          <a:bodyPr anchor="ctr">
            <a:normAutofit/>
          </a:bodyPr>
          <a:lstStyle/>
          <a:p>
            <a:r>
              <a:rPr lang="en-US" sz="3600" dirty="0" smtClean="0"/>
              <a:t>Define the concept of exchange</a:t>
            </a:r>
            <a:endParaRPr lang="en-US" sz="3600" dirty="0"/>
          </a:p>
        </p:txBody>
      </p:sp>
      <p:sp>
        <p:nvSpPr>
          <p:cNvPr id="7" name="Subtitle 6"/>
          <p:cNvSpPr>
            <a:spLocks noGrp="1"/>
          </p:cNvSpPr>
          <p:nvPr>
            <p:ph type="subTitle" idx="1"/>
          </p:nvPr>
        </p:nvSpPr>
        <p:spPr>
          <a:xfrm>
            <a:off x="76913" y="3059396"/>
            <a:ext cx="6849958" cy="2286377"/>
          </a:xfrm>
        </p:spPr>
        <p:txBody>
          <a:bodyPr>
            <a:normAutofit lnSpcReduction="10000"/>
          </a:bodyPr>
          <a:lstStyle/>
          <a:p>
            <a:r>
              <a:rPr lang="en-US" sz="2000" dirty="0" smtClean="0"/>
              <a:t>Exchange</a:t>
            </a:r>
          </a:p>
          <a:p>
            <a:endParaRPr lang="en-US" sz="2000" dirty="0" smtClean="0"/>
          </a:p>
          <a:p>
            <a:r>
              <a:rPr lang="en-US" sz="2000" dirty="0"/>
              <a:t>An exchange is a marketplace where securities, commodities, derivatives and other financial instruments are traded. The core function of an exchange is to ensure fair and orderly trading and the efficient dissemination of price information for any securities trading on that exchange</a:t>
            </a:r>
            <a:r>
              <a:rPr lang="en-US" sz="2000" dirty="0" smtClean="0"/>
              <a:t>.</a:t>
            </a:r>
          </a:p>
          <a:p>
            <a:endParaRPr lang="en-US" sz="2000" dirty="0"/>
          </a:p>
          <a:p>
            <a:r>
              <a:rPr lang="en-US" sz="2000" dirty="0" smtClean="0"/>
              <a:t>Apr </a:t>
            </a:r>
            <a:r>
              <a:rPr lang="en-US" sz="2000" dirty="0"/>
              <a:t>10, 2019</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930385" y="6199349"/>
            <a:ext cx="5852949" cy="369332"/>
          </a:xfrm>
          <a:prstGeom prst="rect">
            <a:avLst/>
          </a:prstGeom>
        </p:spPr>
        <p:txBody>
          <a:bodyPr wrap="none">
            <a:spAutoFit/>
          </a:bodyPr>
          <a:lstStyle/>
          <a:p>
            <a:r>
              <a:rPr lang="en-US" dirty="0">
                <a:solidFill>
                  <a:schemeClr val="bg1"/>
                </a:solidFill>
              </a:rPr>
              <a:t>https://www.investopedia.com/terms/f/factor-market.asp</a:t>
            </a:r>
          </a:p>
        </p:txBody>
      </p:sp>
    </p:spTree>
    <p:extLst>
      <p:ext uri="{BB962C8B-B14F-4D97-AF65-F5344CB8AC3E}">
        <p14:creationId xmlns:p14="http://schemas.microsoft.com/office/powerpoint/2010/main" val="73144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barn(inVertical)">
                                      <p:cBhvr>
                                        <p:cTn id="2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600" dirty="0" smtClean="0"/>
              <a:t>Stages/sectors of production</a:t>
            </a:r>
            <a:endParaRPr lang="en-US" sz="3600" dirty="0"/>
          </a:p>
        </p:txBody>
      </p:sp>
      <p:sp>
        <p:nvSpPr>
          <p:cNvPr id="7" name="Subtitle 6"/>
          <p:cNvSpPr>
            <a:spLocks noGrp="1"/>
          </p:cNvSpPr>
          <p:nvPr>
            <p:ph type="subTitle" idx="1"/>
          </p:nvPr>
        </p:nvSpPr>
        <p:spPr>
          <a:xfrm>
            <a:off x="76913" y="3059396"/>
            <a:ext cx="6725538" cy="2459864"/>
          </a:xfrm>
        </p:spPr>
        <p:txBody>
          <a:bodyPr>
            <a:normAutofit/>
          </a:bodyPr>
          <a:lstStyle/>
          <a:p>
            <a:r>
              <a:rPr lang="en-US" sz="2000" dirty="0" smtClean="0"/>
              <a:t>Industries </a:t>
            </a:r>
          </a:p>
          <a:p>
            <a:endParaRPr lang="en-US" sz="2000" dirty="0" smtClean="0"/>
          </a:p>
          <a:p>
            <a:r>
              <a:rPr lang="en-US" sz="2000" dirty="0"/>
              <a:t>Economic sectors are large groups of the economy, grouped according to their place in the production chain, by their kind of work (product or service) or ownership. ... </a:t>
            </a:r>
            <a:r>
              <a:rPr lang="en-US" sz="2000" u="sng" dirty="0"/>
              <a:t>Primary sector </a:t>
            </a:r>
            <a:r>
              <a:rPr lang="en-US" sz="2000" dirty="0"/>
              <a:t>extracts natural materials and provides raw materials for secondary industry</a:t>
            </a:r>
            <a:r>
              <a:rPr lang="en-US" sz="2000" dirty="0" smtClean="0"/>
              <a:t>. </a:t>
            </a:r>
            <a:r>
              <a:rPr lang="en-US" sz="2000" u="sng" dirty="0" smtClean="0"/>
              <a:t>Secondary, Tertiary and Quaternary sector. </a:t>
            </a:r>
            <a:endParaRPr lang="en-US" sz="2000" dirty="0"/>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930385" y="6199349"/>
            <a:ext cx="5557996" cy="369332"/>
          </a:xfrm>
          <a:prstGeom prst="rect">
            <a:avLst/>
          </a:prstGeom>
        </p:spPr>
        <p:txBody>
          <a:bodyPr wrap="none">
            <a:spAutoFit/>
          </a:bodyPr>
          <a:lstStyle/>
          <a:p>
            <a:r>
              <a:rPr lang="en-US" dirty="0">
                <a:solidFill>
                  <a:schemeClr val="bg1"/>
                </a:solidFill>
              </a:rPr>
              <a:t>https://www.investopedia.com/terms/e/exchange.asp</a:t>
            </a:r>
          </a:p>
        </p:txBody>
      </p:sp>
    </p:spTree>
    <p:extLst>
      <p:ext uri="{BB962C8B-B14F-4D97-AF65-F5344CB8AC3E}">
        <p14:creationId xmlns:p14="http://schemas.microsoft.com/office/powerpoint/2010/main" val="1976578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600" dirty="0" smtClean="0"/>
              <a:t>Stages/sectors of production </a:t>
            </a:r>
            <a:endParaRPr lang="en-US" sz="3600" dirty="0"/>
          </a:p>
        </p:txBody>
      </p:sp>
      <p:sp>
        <p:nvSpPr>
          <p:cNvPr id="7" name="Subtitle 6"/>
          <p:cNvSpPr>
            <a:spLocks noGrp="1"/>
          </p:cNvSpPr>
          <p:nvPr>
            <p:ph type="subTitle" idx="1"/>
          </p:nvPr>
        </p:nvSpPr>
        <p:spPr>
          <a:xfrm>
            <a:off x="82275" y="2927821"/>
            <a:ext cx="6725538" cy="2459864"/>
          </a:xfrm>
        </p:spPr>
        <p:txBody>
          <a:bodyPr>
            <a:normAutofit fontScale="92500" lnSpcReduction="10000"/>
          </a:bodyPr>
          <a:lstStyle/>
          <a:p>
            <a:r>
              <a:rPr lang="en-US" sz="2000" dirty="0" smtClean="0"/>
              <a:t>Specialization, interdependence and exchange</a:t>
            </a:r>
          </a:p>
          <a:p>
            <a:endParaRPr lang="en-US" sz="2000" dirty="0"/>
          </a:p>
          <a:p>
            <a:r>
              <a:rPr lang="en-US" sz="2000" dirty="0" smtClean="0"/>
              <a:t>Businesses specializing in economic activities in the 4 sectors in production</a:t>
            </a:r>
          </a:p>
          <a:p>
            <a:endParaRPr lang="en-US" sz="2000" dirty="0"/>
          </a:p>
          <a:p>
            <a:r>
              <a:rPr lang="en-US" sz="2000" dirty="0" smtClean="0"/>
              <a:t>4 sectors are interdependent as they add value to primary material from primary sector industry.</a:t>
            </a:r>
          </a:p>
          <a:p>
            <a:endParaRPr lang="en-US" sz="2000" dirty="0"/>
          </a:p>
          <a:p>
            <a:r>
              <a:rPr lang="en-US" sz="2000" dirty="0" smtClean="0"/>
              <a:t>Exchange take place in the production process between sectors demand and sector supply. </a:t>
            </a:r>
          </a:p>
          <a:p>
            <a:endParaRPr lang="en-US" sz="2000" dirty="0" smtClean="0"/>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930385" y="6199349"/>
            <a:ext cx="5557996" cy="369332"/>
          </a:xfrm>
          <a:prstGeom prst="rect">
            <a:avLst/>
          </a:prstGeom>
        </p:spPr>
        <p:txBody>
          <a:bodyPr wrap="none">
            <a:spAutoFit/>
          </a:bodyPr>
          <a:lstStyle/>
          <a:p>
            <a:r>
              <a:rPr lang="en-US" dirty="0">
                <a:solidFill>
                  <a:schemeClr val="bg1"/>
                </a:solidFill>
              </a:rPr>
              <a:t>https://www.investopedia.com/terms/e/exchange.asp</a:t>
            </a:r>
          </a:p>
        </p:txBody>
      </p:sp>
    </p:spTree>
    <p:extLst>
      <p:ext uri="{BB962C8B-B14F-4D97-AF65-F5344CB8AC3E}">
        <p14:creationId xmlns:p14="http://schemas.microsoft.com/office/powerpoint/2010/main" val="2333579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barn(inVertical)">
                                      <p:cBhvr>
                                        <p:cTn id="24" dur="500"/>
                                        <p:tgtEl>
                                          <p:spTgt spid="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barn(inVertical)">
                                      <p:cBhvr>
                                        <p:cTn id="29"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600" dirty="0" smtClean="0"/>
              <a:t>4 economic questions</a:t>
            </a:r>
            <a:endParaRPr lang="en-US" sz="3600" dirty="0"/>
          </a:p>
        </p:txBody>
      </p:sp>
      <p:sp>
        <p:nvSpPr>
          <p:cNvPr id="7" name="Subtitle 6"/>
          <p:cNvSpPr>
            <a:spLocks noGrp="1"/>
          </p:cNvSpPr>
          <p:nvPr>
            <p:ph type="subTitle" idx="1"/>
          </p:nvPr>
        </p:nvSpPr>
        <p:spPr>
          <a:xfrm>
            <a:off x="82275" y="2927821"/>
            <a:ext cx="6725538" cy="2459864"/>
          </a:xfrm>
        </p:spPr>
        <p:txBody>
          <a:bodyPr>
            <a:normAutofit fontScale="92500" lnSpcReduction="10000"/>
          </a:bodyPr>
          <a:lstStyle/>
          <a:p>
            <a:r>
              <a:rPr lang="en-US" sz="2000" dirty="0"/>
              <a:t>The four basic economic questions are </a:t>
            </a:r>
            <a:endParaRPr lang="en-US" sz="2000" dirty="0" smtClean="0"/>
          </a:p>
          <a:p>
            <a:endParaRPr lang="en-US" sz="2000" dirty="0" smtClean="0"/>
          </a:p>
          <a:p>
            <a:pPr marL="457200" indent="-457200">
              <a:buAutoNum type="arabicParenBoth"/>
            </a:pPr>
            <a:r>
              <a:rPr lang="en-US" sz="2000" dirty="0" smtClean="0"/>
              <a:t>what </a:t>
            </a:r>
            <a:r>
              <a:rPr lang="en-US" sz="2000" dirty="0"/>
              <a:t>goods and services and how much of each to produce, </a:t>
            </a:r>
            <a:endParaRPr lang="en-US" sz="2000" dirty="0" smtClean="0"/>
          </a:p>
          <a:p>
            <a:pPr marL="457200" indent="-457200">
              <a:buAutoNum type="arabicParenBoth"/>
            </a:pPr>
            <a:r>
              <a:rPr lang="en-US" sz="2000" dirty="0" smtClean="0"/>
              <a:t>how </a:t>
            </a:r>
            <a:r>
              <a:rPr lang="en-US" sz="2000" dirty="0"/>
              <a:t>to produce, </a:t>
            </a:r>
            <a:endParaRPr lang="en-US" sz="2000" dirty="0" smtClean="0"/>
          </a:p>
          <a:p>
            <a:pPr marL="457200" indent="-457200">
              <a:buAutoNum type="arabicParenBoth"/>
            </a:pPr>
            <a:r>
              <a:rPr lang="en-US" sz="2000" dirty="0" smtClean="0"/>
              <a:t>for </a:t>
            </a:r>
            <a:r>
              <a:rPr lang="en-US" sz="2000" dirty="0"/>
              <a:t>whom to produce, and </a:t>
            </a:r>
            <a:endParaRPr lang="en-US" sz="2000" dirty="0" smtClean="0"/>
          </a:p>
          <a:p>
            <a:pPr marL="457200" indent="-457200">
              <a:buAutoNum type="arabicParenBoth"/>
            </a:pPr>
            <a:r>
              <a:rPr lang="en-US" sz="2000" dirty="0" smtClean="0"/>
              <a:t>who </a:t>
            </a:r>
            <a:r>
              <a:rPr lang="en-US" sz="2000" dirty="0"/>
              <a:t>owns and controls the factors of production. </a:t>
            </a:r>
            <a:endParaRPr lang="en-US" sz="2000" dirty="0" smtClean="0"/>
          </a:p>
          <a:p>
            <a:pPr marL="457200" indent="-457200">
              <a:buAutoNum type="arabicParenBoth"/>
            </a:pPr>
            <a:endParaRPr lang="en-US" sz="2000" dirty="0"/>
          </a:p>
          <a:p>
            <a:r>
              <a:rPr lang="en-US" sz="2000" dirty="0" smtClean="0"/>
              <a:t>In </a:t>
            </a:r>
            <a:r>
              <a:rPr lang="en-US" sz="2000" dirty="0"/>
              <a:t>a capitalist economy, the first question is answered by consumers as they spend their money.</a:t>
            </a:r>
            <a:endParaRPr lang="en-US" sz="2000" dirty="0" smtClean="0"/>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596281" y="6199349"/>
            <a:ext cx="9412898" cy="307777"/>
          </a:xfrm>
          <a:prstGeom prst="rect">
            <a:avLst/>
          </a:prstGeom>
        </p:spPr>
        <p:txBody>
          <a:bodyPr wrap="none">
            <a:spAutoFit/>
          </a:bodyPr>
          <a:lstStyle/>
          <a:p>
            <a:r>
              <a:rPr lang="en-US" sz="1400" dirty="0">
                <a:solidFill>
                  <a:schemeClr val="bg1"/>
                </a:solidFill>
              </a:rPr>
              <a:t>https://www.coursehero.com/file/p7vmd0f/What-are-the-four-basic-economic-questions-How-are-they-answered-in-a/</a:t>
            </a:r>
          </a:p>
        </p:txBody>
      </p:sp>
    </p:spTree>
    <p:extLst>
      <p:ext uri="{BB962C8B-B14F-4D97-AF65-F5344CB8AC3E}">
        <p14:creationId xmlns:p14="http://schemas.microsoft.com/office/powerpoint/2010/main" val="1826306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barn(inVertical)">
                                      <p:cBhvr>
                                        <p:cTn id="24" dur="500"/>
                                        <p:tgtEl>
                                          <p:spTgt spid="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barn(inVertical)">
                                      <p:cBhvr>
                                        <p:cTn id="29" dur="500"/>
                                        <p:tgtEl>
                                          <p:spTgt spid="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barn(inVertical)">
                                      <p:cBhvr>
                                        <p:cTn id="34" dur="500"/>
                                        <p:tgtEl>
                                          <p:spTgt spid="7">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barn(inVertical)">
                                      <p:cBhvr>
                                        <p:cTn id="39"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600" dirty="0" smtClean="0"/>
              <a:t>4 economic systems</a:t>
            </a:r>
            <a:endParaRPr lang="en-US" sz="3600" dirty="0"/>
          </a:p>
        </p:txBody>
      </p:sp>
      <p:sp>
        <p:nvSpPr>
          <p:cNvPr id="7" name="Subtitle 6"/>
          <p:cNvSpPr>
            <a:spLocks noGrp="1"/>
          </p:cNvSpPr>
          <p:nvPr>
            <p:ph type="subTitle" idx="1"/>
          </p:nvPr>
        </p:nvSpPr>
        <p:spPr>
          <a:xfrm>
            <a:off x="82275" y="2927821"/>
            <a:ext cx="6725538" cy="2459864"/>
          </a:xfrm>
        </p:spPr>
        <p:txBody>
          <a:bodyPr>
            <a:normAutofit/>
          </a:bodyPr>
          <a:lstStyle/>
          <a:p>
            <a:r>
              <a:rPr lang="en-US" sz="2000" dirty="0"/>
              <a:t>The four </a:t>
            </a:r>
            <a:r>
              <a:rPr lang="en-US" sz="2000" dirty="0" smtClean="0"/>
              <a:t>economic systems are </a:t>
            </a:r>
          </a:p>
          <a:p>
            <a:endParaRPr lang="en-US" sz="2000" dirty="0" smtClean="0"/>
          </a:p>
          <a:p>
            <a:pPr marL="457200" indent="-457200">
              <a:buAutoNum type="arabicParenBoth"/>
            </a:pPr>
            <a:r>
              <a:rPr lang="en-US" sz="2000" dirty="0"/>
              <a:t>Traditional Economic </a:t>
            </a:r>
            <a:r>
              <a:rPr lang="en-US" sz="2000" dirty="0" smtClean="0"/>
              <a:t>System</a:t>
            </a:r>
          </a:p>
          <a:p>
            <a:pPr marL="457200" indent="-457200">
              <a:buAutoNum type="arabicParenBoth"/>
            </a:pPr>
            <a:r>
              <a:rPr lang="en-US" sz="2000" dirty="0"/>
              <a:t>Command Economic </a:t>
            </a:r>
            <a:r>
              <a:rPr lang="en-US" sz="2000" dirty="0" smtClean="0"/>
              <a:t>System </a:t>
            </a:r>
            <a:endParaRPr lang="en-US" sz="2000" dirty="0"/>
          </a:p>
          <a:p>
            <a:pPr marL="457200" indent="-457200">
              <a:buAutoNum type="arabicParenBoth"/>
            </a:pPr>
            <a:r>
              <a:rPr lang="en-US" sz="2000" dirty="0" smtClean="0"/>
              <a:t>Market </a:t>
            </a:r>
            <a:r>
              <a:rPr lang="en-US" sz="2000" dirty="0"/>
              <a:t>Economic </a:t>
            </a:r>
            <a:r>
              <a:rPr lang="en-US" sz="2000" dirty="0" smtClean="0"/>
              <a:t>System</a:t>
            </a:r>
          </a:p>
          <a:p>
            <a:pPr marL="457200" indent="-457200">
              <a:buAutoNum type="arabicParenBoth"/>
            </a:pPr>
            <a:r>
              <a:rPr lang="en-US" sz="2000" dirty="0" smtClean="0"/>
              <a:t>Mixed Economic System</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596281" y="6199349"/>
            <a:ext cx="4772204" cy="307777"/>
          </a:xfrm>
          <a:prstGeom prst="rect">
            <a:avLst/>
          </a:prstGeom>
        </p:spPr>
        <p:txBody>
          <a:bodyPr wrap="none">
            <a:spAutoFit/>
          </a:bodyPr>
          <a:lstStyle/>
          <a:p>
            <a:r>
              <a:rPr lang="en-US" sz="1400" dirty="0">
                <a:solidFill>
                  <a:schemeClr val="bg1"/>
                </a:solidFill>
              </a:rPr>
              <a:t>https://www.intelligenteconomist.com/types-of-economies/</a:t>
            </a:r>
          </a:p>
        </p:txBody>
      </p:sp>
      <p:pic>
        <p:nvPicPr>
          <p:cNvPr id="8" name="Picture 7"/>
          <p:cNvPicPr>
            <a:picLocks noChangeAspect="1"/>
          </p:cNvPicPr>
          <p:nvPr/>
        </p:nvPicPr>
        <p:blipFill>
          <a:blip r:embed="rId5"/>
          <a:stretch>
            <a:fillRect/>
          </a:stretch>
        </p:blipFill>
        <p:spPr>
          <a:xfrm>
            <a:off x="8045506" y="103360"/>
            <a:ext cx="3402990" cy="255623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3099121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barn(inVertical)">
                                      <p:cBhvr>
                                        <p:cTn id="24" dur="500"/>
                                        <p:tgtEl>
                                          <p:spTgt spid="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barn(inVertical)">
                                      <p:cBhvr>
                                        <p:cTn id="29" dur="500"/>
                                        <p:tgtEl>
                                          <p:spTgt spid="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barn(inVertical)">
                                      <p:cBhvr>
                                        <p:cTn id="3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600" dirty="0" smtClean="0"/>
              <a:t>How economic systems solve economic questions</a:t>
            </a:r>
            <a:endParaRPr lang="en-US" sz="3600" dirty="0"/>
          </a:p>
        </p:txBody>
      </p:sp>
      <p:sp>
        <p:nvSpPr>
          <p:cNvPr id="7" name="Subtitle 6"/>
          <p:cNvSpPr>
            <a:spLocks noGrp="1"/>
          </p:cNvSpPr>
          <p:nvPr>
            <p:ph type="subTitle" idx="1"/>
          </p:nvPr>
        </p:nvSpPr>
        <p:spPr>
          <a:xfrm>
            <a:off x="82275" y="3312382"/>
            <a:ext cx="6725538" cy="2459864"/>
          </a:xfrm>
        </p:spPr>
        <p:txBody>
          <a:bodyPr>
            <a:normAutofit/>
          </a:bodyPr>
          <a:lstStyle/>
          <a:p>
            <a:r>
              <a:rPr lang="en-US" sz="2000" dirty="0" smtClean="0"/>
              <a:t>The four economic systems are </a:t>
            </a:r>
          </a:p>
          <a:p>
            <a:endParaRPr lang="en-US" sz="2000" dirty="0" smtClean="0"/>
          </a:p>
          <a:p>
            <a:pPr marL="457200" indent="-457200">
              <a:buAutoNum type="arabicParenBoth"/>
            </a:pPr>
            <a:r>
              <a:rPr lang="en-US" sz="2000" dirty="0" smtClean="0"/>
              <a:t>Traditional </a:t>
            </a:r>
            <a:r>
              <a:rPr lang="en-US" sz="2000" dirty="0"/>
              <a:t>Economic </a:t>
            </a:r>
            <a:r>
              <a:rPr lang="en-US" sz="2000" dirty="0" smtClean="0"/>
              <a:t>System</a:t>
            </a:r>
          </a:p>
          <a:p>
            <a:pPr marL="457200" indent="-457200">
              <a:buAutoNum type="arabicParenBoth"/>
            </a:pPr>
            <a:r>
              <a:rPr lang="en-US" sz="2000" dirty="0"/>
              <a:t>Command Economic </a:t>
            </a:r>
            <a:r>
              <a:rPr lang="en-US" sz="2000" dirty="0" smtClean="0"/>
              <a:t>System </a:t>
            </a:r>
            <a:endParaRPr lang="en-US" sz="2000" dirty="0"/>
          </a:p>
          <a:p>
            <a:pPr marL="457200" indent="-457200">
              <a:buAutoNum type="arabicParenBoth"/>
            </a:pPr>
            <a:r>
              <a:rPr lang="en-US" sz="2000" dirty="0" smtClean="0"/>
              <a:t>Market </a:t>
            </a:r>
            <a:r>
              <a:rPr lang="en-US" sz="2000" dirty="0"/>
              <a:t>Economic </a:t>
            </a:r>
            <a:r>
              <a:rPr lang="en-US" sz="2000" dirty="0" smtClean="0"/>
              <a:t>System</a:t>
            </a:r>
          </a:p>
          <a:p>
            <a:pPr marL="457200" indent="-457200">
              <a:buAutoNum type="arabicParenBoth"/>
            </a:pPr>
            <a:r>
              <a:rPr lang="en-US" sz="2000" dirty="0" smtClean="0"/>
              <a:t>Mixed Economic System</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596281" y="6199349"/>
            <a:ext cx="9412898" cy="307777"/>
          </a:xfrm>
          <a:prstGeom prst="rect">
            <a:avLst/>
          </a:prstGeom>
        </p:spPr>
        <p:txBody>
          <a:bodyPr wrap="none">
            <a:spAutoFit/>
          </a:bodyPr>
          <a:lstStyle/>
          <a:p>
            <a:r>
              <a:rPr lang="en-US" sz="1400" dirty="0">
                <a:solidFill>
                  <a:schemeClr val="bg1"/>
                </a:solidFill>
              </a:rPr>
              <a:t>https://www.coursehero.com/file/p7vmd0f/What-are-the-four-basic-economic-questions-How-are-they-answered-in-a/</a:t>
            </a:r>
          </a:p>
        </p:txBody>
      </p:sp>
      <p:pic>
        <p:nvPicPr>
          <p:cNvPr id="8" name="Picture 7"/>
          <p:cNvPicPr>
            <a:picLocks noChangeAspect="1"/>
          </p:cNvPicPr>
          <p:nvPr/>
        </p:nvPicPr>
        <p:blipFill>
          <a:blip r:embed="rId5"/>
          <a:stretch>
            <a:fillRect/>
          </a:stretch>
        </p:blipFill>
        <p:spPr>
          <a:xfrm>
            <a:off x="8045506" y="103360"/>
            <a:ext cx="3402990" cy="255623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582632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barn(inVertical)">
                                      <p:cBhvr>
                                        <p:cTn id="24" dur="500"/>
                                        <p:tgtEl>
                                          <p:spTgt spid="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barn(inVertical)">
                                      <p:cBhvr>
                                        <p:cTn id="29" dur="500"/>
                                        <p:tgtEl>
                                          <p:spTgt spid="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barn(inVertical)">
                                      <p:cBhvr>
                                        <p:cTn id="3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2454" y="1702356"/>
            <a:ext cx="7463660" cy="1752002"/>
          </a:xfrm>
        </p:spPr>
        <p:txBody>
          <a:bodyPr anchor="ctr">
            <a:normAutofit/>
          </a:bodyPr>
          <a:lstStyle/>
          <a:p>
            <a:r>
              <a:rPr lang="en-US" sz="2800" dirty="0" smtClean="0"/>
              <a:t>How </a:t>
            </a:r>
            <a:r>
              <a:rPr lang="en-US" sz="2800" dirty="0"/>
              <a:t>Traditional Economic System</a:t>
            </a:r>
            <a:br>
              <a:rPr lang="en-US" sz="2800" dirty="0"/>
            </a:br>
            <a:r>
              <a:rPr lang="en-US" sz="2800" dirty="0" smtClean="0"/>
              <a:t>solves economic questions</a:t>
            </a:r>
            <a:endParaRPr lang="en-US" sz="2800" dirty="0"/>
          </a:p>
        </p:txBody>
      </p:sp>
      <p:sp>
        <p:nvSpPr>
          <p:cNvPr id="7" name="Subtitle 6"/>
          <p:cNvSpPr>
            <a:spLocks noGrp="1"/>
          </p:cNvSpPr>
          <p:nvPr>
            <p:ph type="subTitle" idx="1"/>
          </p:nvPr>
        </p:nvSpPr>
        <p:spPr>
          <a:xfrm>
            <a:off x="82275" y="3167100"/>
            <a:ext cx="6725538" cy="2459864"/>
          </a:xfrm>
        </p:spPr>
        <p:txBody>
          <a:bodyPr>
            <a:normAutofit/>
          </a:bodyPr>
          <a:lstStyle/>
          <a:p>
            <a:pPr marL="457200" indent="-457200">
              <a:buAutoNum type="arabicParenBoth"/>
            </a:pPr>
            <a:r>
              <a:rPr lang="en-US" sz="2000" dirty="0" smtClean="0"/>
              <a:t>Traditional </a:t>
            </a:r>
            <a:r>
              <a:rPr lang="en-US" sz="2000" dirty="0"/>
              <a:t>Economic </a:t>
            </a:r>
            <a:r>
              <a:rPr lang="en-US" sz="2000" dirty="0" smtClean="0"/>
              <a:t>System</a:t>
            </a:r>
          </a:p>
          <a:p>
            <a:pPr marL="457200" indent="-457200">
              <a:buAutoNum type="arabicParenBoth"/>
            </a:pPr>
            <a:endParaRPr lang="en-US" sz="2000" dirty="0"/>
          </a:p>
          <a:p>
            <a:r>
              <a:rPr lang="en-US" sz="2000" dirty="0"/>
              <a:t>A traditional economy is a system that relies on customs, history, and time-honored beliefs. Tradition guides economic decisions such as production and distribution. Traditional economies depend on agriculture, fishing, hunting, gathering, or some combination of the above. They use barter instead of money.</a:t>
            </a:r>
            <a:endParaRPr lang="en-US" sz="2000" dirty="0" smtClean="0"/>
          </a:p>
        </p:txBody>
      </p:sp>
      <p:sp>
        <p:nvSpPr>
          <p:cNvPr id="2" name="Picture Placeholder 1"/>
          <p:cNvSpPr>
            <a:spLocks noGrp="1"/>
          </p:cNvSpPr>
          <p:nvPr>
            <p:ph type="pic" sz="quarter" idx="13"/>
          </p:nvPr>
        </p:nvSpPr>
        <p:spPr/>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596281" y="6199349"/>
            <a:ext cx="7226402" cy="307777"/>
          </a:xfrm>
          <a:prstGeom prst="rect">
            <a:avLst/>
          </a:prstGeom>
        </p:spPr>
        <p:txBody>
          <a:bodyPr wrap="none">
            <a:spAutoFit/>
          </a:bodyPr>
          <a:lstStyle/>
          <a:p>
            <a:r>
              <a:rPr lang="en-US" sz="1400" dirty="0">
                <a:solidFill>
                  <a:schemeClr val="bg1"/>
                </a:solidFill>
              </a:rPr>
              <a:t>https://www.thebalance.com/traditional-economy-definition-examples-pros-cons-3305587</a:t>
            </a:r>
          </a:p>
        </p:txBody>
      </p:sp>
      <p:pic>
        <p:nvPicPr>
          <p:cNvPr id="8" name="Picture 7"/>
          <p:cNvPicPr>
            <a:picLocks noChangeAspect="1"/>
          </p:cNvPicPr>
          <p:nvPr/>
        </p:nvPicPr>
        <p:blipFill>
          <a:blip r:embed="rId4"/>
          <a:stretch>
            <a:fillRect/>
          </a:stretch>
        </p:blipFill>
        <p:spPr>
          <a:xfrm>
            <a:off x="8045506" y="103360"/>
            <a:ext cx="3402990" cy="255623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10" name="Subtitle 6"/>
          <p:cNvSpPr txBox="1">
            <a:spLocks/>
          </p:cNvSpPr>
          <p:nvPr/>
        </p:nvSpPr>
        <p:spPr>
          <a:xfrm>
            <a:off x="6981062" y="3009975"/>
            <a:ext cx="5210937" cy="2775528"/>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r>
              <a:rPr lang="en-US" sz="2000" dirty="0" smtClean="0"/>
              <a:t>The four basic economic questions are </a:t>
            </a:r>
          </a:p>
          <a:p>
            <a:endParaRPr lang="en-US" sz="2000" dirty="0" smtClean="0"/>
          </a:p>
          <a:p>
            <a:pPr marL="457200" indent="-457200">
              <a:buFont typeface="Wingdings" panose="05000000000000000000" pitchFamily="2" charset="2"/>
              <a:buAutoNum type="arabicParenBoth"/>
            </a:pPr>
            <a:r>
              <a:rPr lang="en-US" sz="2000" dirty="0" smtClean="0"/>
              <a:t>what goods and services and how much of each to produce, </a:t>
            </a:r>
          </a:p>
          <a:p>
            <a:pPr marL="457200" indent="-457200">
              <a:buFont typeface="Wingdings" panose="05000000000000000000" pitchFamily="2" charset="2"/>
              <a:buAutoNum type="arabicParenBoth"/>
            </a:pPr>
            <a:r>
              <a:rPr lang="en-US" sz="2000" dirty="0" smtClean="0"/>
              <a:t>how to produce, </a:t>
            </a:r>
          </a:p>
          <a:p>
            <a:pPr marL="457200" indent="-457200">
              <a:buFont typeface="Wingdings" panose="05000000000000000000" pitchFamily="2" charset="2"/>
              <a:buAutoNum type="arabicParenBoth"/>
            </a:pPr>
            <a:r>
              <a:rPr lang="en-US" sz="2000" dirty="0" smtClean="0"/>
              <a:t>for whom to produce, and </a:t>
            </a:r>
          </a:p>
          <a:p>
            <a:pPr marL="457200" indent="-457200">
              <a:buFont typeface="Wingdings" panose="05000000000000000000" pitchFamily="2" charset="2"/>
              <a:buAutoNum type="arabicParenBoth"/>
            </a:pPr>
            <a:r>
              <a:rPr lang="en-US" sz="2000" dirty="0" smtClean="0"/>
              <a:t>who owns and controls the factors of production. </a:t>
            </a:r>
          </a:p>
          <a:p>
            <a:endParaRPr lang="en-US" sz="2000" dirty="0" smtClean="0"/>
          </a:p>
        </p:txBody>
      </p:sp>
    </p:spTree>
    <p:extLst>
      <p:ext uri="{BB962C8B-B14F-4D97-AF65-F5344CB8AC3E}">
        <p14:creationId xmlns:p14="http://schemas.microsoft.com/office/powerpoint/2010/main" val="426802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82275" y="3132919"/>
            <a:ext cx="6725538" cy="2459864"/>
          </a:xfrm>
        </p:spPr>
        <p:txBody>
          <a:bodyPr>
            <a:normAutofit fontScale="92500" lnSpcReduction="10000"/>
          </a:bodyPr>
          <a:lstStyle/>
          <a:p>
            <a:r>
              <a:rPr lang="en-US" sz="2000" dirty="0" smtClean="0"/>
              <a:t>(2) Command </a:t>
            </a:r>
            <a:r>
              <a:rPr lang="en-US" sz="2000" dirty="0"/>
              <a:t>Economic </a:t>
            </a:r>
            <a:r>
              <a:rPr lang="en-US" sz="2000" dirty="0" smtClean="0"/>
              <a:t>System </a:t>
            </a:r>
          </a:p>
          <a:p>
            <a:endParaRPr lang="en-US" sz="2000" dirty="0"/>
          </a:p>
          <a:p>
            <a:r>
              <a:rPr lang="en-US" sz="2000" dirty="0"/>
              <a:t>A command economy is a system where the government, rather than the free market, determines what goods should be produced, how much should be produced, and the price at which the goods are offered for sale. It also determines investments and incomes. The command economy is a key feature of any communist society</a:t>
            </a:r>
            <a:r>
              <a:rPr lang="en-US" sz="2000" dirty="0" smtClean="0"/>
              <a:t>.</a:t>
            </a:r>
          </a:p>
          <a:p>
            <a:endParaRPr lang="en-US" sz="2000" dirty="0"/>
          </a:p>
          <a:p>
            <a:r>
              <a:rPr lang="en-US" sz="2000" dirty="0" smtClean="0"/>
              <a:t>May </a:t>
            </a:r>
            <a:r>
              <a:rPr lang="en-US" sz="2000" dirty="0"/>
              <a:t>1, 2019</a:t>
            </a:r>
          </a:p>
        </p:txBody>
      </p:sp>
      <p:sp>
        <p:nvSpPr>
          <p:cNvPr id="2" name="Picture Placeholder 1"/>
          <p:cNvSpPr>
            <a:spLocks noGrp="1"/>
          </p:cNvSpPr>
          <p:nvPr>
            <p:ph type="pic" sz="quarter" idx="13"/>
          </p:nvPr>
        </p:nvSpPr>
        <p:spPr/>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596281" y="6199349"/>
            <a:ext cx="5125955" cy="307777"/>
          </a:xfrm>
          <a:prstGeom prst="rect">
            <a:avLst/>
          </a:prstGeom>
        </p:spPr>
        <p:txBody>
          <a:bodyPr wrap="none">
            <a:spAutoFit/>
          </a:bodyPr>
          <a:lstStyle/>
          <a:p>
            <a:r>
              <a:rPr lang="en-US" sz="1400" dirty="0">
                <a:solidFill>
                  <a:schemeClr val="bg1"/>
                </a:solidFill>
              </a:rPr>
              <a:t>https://www.investopedia.com/terms/c/command-economy.asp</a:t>
            </a:r>
          </a:p>
        </p:txBody>
      </p:sp>
      <p:pic>
        <p:nvPicPr>
          <p:cNvPr id="8" name="Picture 7"/>
          <p:cNvPicPr>
            <a:picLocks noChangeAspect="1"/>
          </p:cNvPicPr>
          <p:nvPr/>
        </p:nvPicPr>
        <p:blipFill>
          <a:blip r:embed="rId4"/>
          <a:stretch>
            <a:fillRect/>
          </a:stretch>
        </p:blipFill>
        <p:spPr>
          <a:xfrm>
            <a:off x="8045506" y="103360"/>
            <a:ext cx="3402990" cy="255623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10" name="Subtitle 6"/>
          <p:cNvSpPr txBox="1">
            <a:spLocks/>
          </p:cNvSpPr>
          <p:nvPr/>
        </p:nvSpPr>
        <p:spPr>
          <a:xfrm>
            <a:off x="6981062" y="3009975"/>
            <a:ext cx="5210937" cy="2775528"/>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r>
              <a:rPr lang="en-US" sz="2000" dirty="0" smtClean="0"/>
              <a:t>The four basic economic questions are </a:t>
            </a:r>
          </a:p>
          <a:p>
            <a:endParaRPr lang="en-US" sz="2000" dirty="0" smtClean="0"/>
          </a:p>
          <a:p>
            <a:pPr marL="457200" indent="-457200">
              <a:buFont typeface="Wingdings" panose="05000000000000000000" pitchFamily="2" charset="2"/>
              <a:buAutoNum type="arabicParenBoth"/>
            </a:pPr>
            <a:r>
              <a:rPr lang="en-US" sz="2000" dirty="0" smtClean="0"/>
              <a:t>what goods and services and how much of each to produce, </a:t>
            </a:r>
          </a:p>
          <a:p>
            <a:pPr marL="457200" indent="-457200">
              <a:buFont typeface="Wingdings" panose="05000000000000000000" pitchFamily="2" charset="2"/>
              <a:buAutoNum type="arabicParenBoth"/>
            </a:pPr>
            <a:r>
              <a:rPr lang="en-US" sz="2000" dirty="0" smtClean="0"/>
              <a:t>how to produce, </a:t>
            </a:r>
          </a:p>
          <a:p>
            <a:pPr marL="457200" indent="-457200">
              <a:buFont typeface="Wingdings" panose="05000000000000000000" pitchFamily="2" charset="2"/>
              <a:buAutoNum type="arabicParenBoth"/>
            </a:pPr>
            <a:r>
              <a:rPr lang="en-US" sz="2000" dirty="0" smtClean="0"/>
              <a:t>for whom to produce, and </a:t>
            </a:r>
          </a:p>
          <a:p>
            <a:pPr marL="457200" indent="-457200">
              <a:buFont typeface="Wingdings" panose="05000000000000000000" pitchFamily="2" charset="2"/>
              <a:buAutoNum type="arabicParenBoth"/>
            </a:pPr>
            <a:r>
              <a:rPr lang="en-US" sz="2000" dirty="0" smtClean="0"/>
              <a:t>who owns and controls the factors of production. </a:t>
            </a:r>
          </a:p>
          <a:p>
            <a:endParaRPr lang="en-US" sz="2000" dirty="0" smtClean="0"/>
          </a:p>
        </p:txBody>
      </p:sp>
      <p:sp>
        <p:nvSpPr>
          <p:cNvPr id="12" name="Title 5"/>
          <p:cNvSpPr>
            <a:spLocks noGrp="1"/>
          </p:cNvSpPr>
          <p:nvPr>
            <p:ph type="ctrTitle"/>
          </p:nvPr>
        </p:nvSpPr>
        <p:spPr>
          <a:xfrm>
            <a:off x="82550" y="1257300"/>
            <a:ext cx="6480175" cy="2220913"/>
          </a:xfrm>
        </p:spPr>
        <p:txBody>
          <a:bodyPr anchor="ctr">
            <a:normAutofit/>
          </a:bodyPr>
          <a:lstStyle/>
          <a:p>
            <a:r>
              <a:rPr lang="en-US" sz="2800" dirty="0" smtClean="0"/>
              <a:t>How Command </a:t>
            </a:r>
            <a:r>
              <a:rPr lang="en-US" sz="2800" dirty="0"/>
              <a:t>Economic System</a:t>
            </a:r>
            <a:br>
              <a:rPr lang="en-US" sz="2800" dirty="0"/>
            </a:br>
            <a:r>
              <a:rPr lang="en-US" sz="2800" dirty="0" smtClean="0"/>
              <a:t>solves economic questions</a:t>
            </a:r>
            <a:endParaRPr lang="en-US" sz="2800" dirty="0"/>
          </a:p>
        </p:txBody>
      </p:sp>
    </p:spTree>
    <p:extLst>
      <p:ext uri="{BB962C8B-B14F-4D97-AF65-F5344CB8AC3E}">
        <p14:creationId xmlns:p14="http://schemas.microsoft.com/office/powerpoint/2010/main" val="329188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arn(inVertic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barn(inVertical)">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1745162"/>
            <a:ext cx="5734050" cy="2219691"/>
          </a:xfrm>
        </p:spPr>
        <p:txBody>
          <a:bodyPr anchor="ctr"/>
          <a:lstStyle/>
          <a:p>
            <a:r>
              <a:rPr lang="en-US" dirty="0" smtClean="0"/>
              <a:t>Scarcity</a:t>
            </a:r>
            <a:endParaRPr lang="en-US" dirty="0"/>
          </a:p>
        </p:txBody>
      </p:sp>
      <p:sp>
        <p:nvSpPr>
          <p:cNvPr id="7" name="Subtitle 6"/>
          <p:cNvSpPr>
            <a:spLocks noGrp="1"/>
          </p:cNvSpPr>
          <p:nvPr>
            <p:ph type="subTitle" idx="1"/>
          </p:nvPr>
        </p:nvSpPr>
        <p:spPr>
          <a:xfrm>
            <a:off x="316194" y="3572142"/>
            <a:ext cx="6522756" cy="1895207"/>
          </a:xfrm>
        </p:spPr>
        <p:txBody>
          <a:bodyPr>
            <a:normAutofit/>
          </a:bodyPr>
          <a:lstStyle/>
          <a:p>
            <a:r>
              <a:rPr lang="en-US" dirty="0"/>
              <a:t>Scarcity refers to the basic economic problem, the gap between limited – that is, scarce – resources and theoretically limitless wants. This situation requires people to make decisions about how to allocate resources efficiently, in order to satisfy basic needs and as many additional wants as possible</a:t>
            </a:r>
            <a:r>
              <a:rPr lang="en-US" dirty="0" smtClean="0"/>
              <a:t>.</a:t>
            </a:r>
          </a:p>
          <a:p>
            <a:endParaRPr lang="en-US" dirty="0"/>
          </a:p>
          <a:p>
            <a:r>
              <a:rPr lang="en-US" dirty="0" smtClean="0"/>
              <a:t>Jun </a:t>
            </a:r>
            <a:r>
              <a:rPr lang="en-US" dirty="0"/>
              <a:t>25, 2019</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sp>
        <p:nvSpPr>
          <p:cNvPr id="8" name="Rectangle 7"/>
          <p:cNvSpPr/>
          <p:nvPr/>
        </p:nvSpPr>
        <p:spPr>
          <a:xfrm>
            <a:off x="6312365" y="577281"/>
            <a:ext cx="5310043" cy="369332"/>
          </a:xfrm>
          <a:prstGeom prst="rect">
            <a:avLst/>
          </a:prstGeom>
        </p:spPr>
        <p:txBody>
          <a:bodyPr wrap="none">
            <a:spAutoFit/>
          </a:bodyPr>
          <a:lstStyle/>
          <a:p>
            <a:r>
              <a:rPr lang="en-US" dirty="0">
                <a:solidFill>
                  <a:schemeClr val="bg1"/>
                </a:solidFill>
              </a:rPr>
              <a:t>https://www.investopedia.com/terms/s/scarcity.asp</a:t>
            </a:r>
          </a:p>
        </p:txBody>
      </p:sp>
    </p:spTree>
    <p:extLst>
      <p:ext uri="{BB962C8B-B14F-4D97-AF65-F5344CB8AC3E}">
        <p14:creationId xmlns:p14="http://schemas.microsoft.com/office/powerpoint/2010/main" val="102854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down)">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2800" dirty="0" smtClean="0"/>
              <a:t>How market economic system solves economic questions</a:t>
            </a:r>
            <a:endParaRPr lang="en-US" sz="2800" dirty="0"/>
          </a:p>
        </p:txBody>
      </p:sp>
      <p:sp>
        <p:nvSpPr>
          <p:cNvPr id="7" name="Subtitle 6"/>
          <p:cNvSpPr>
            <a:spLocks noGrp="1"/>
          </p:cNvSpPr>
          <p:nvPr>
            <p:ph type="subTitle" idx="1"/>
          </p:nvPr>
        </p:nvSpPr>
        <p:spPr>
          <a:xfrm>
            <a:off x="82275" y="3132919"/>
            <a:ext cx="6725538" cy="2459864"/>
          </a:xfrm>
        </p:spPr>
        <p:txBody>
          <a:bodyPr>
            <a:normAutofit lnSpcReduction="10000"/>
          </a:bodyPr>
          <a:lstStyle/>
          <a:p>
            <a:r>
              <a:rPr lang="en-US" sz="2000" dirty="0" smtClean="0"/>
              <a:t>(3</a:t>
            </a:r>
            <a:r>
              <a:rPr lang="en-US" sz="2000" dirty="0"/>
              <a:t>) Market Economic System</a:t>
            </a:r>
          </a:p>
          <a:p>
            <a:endParaRPr lang="en-US" sz="2000" dirty="0" smtClean="0"/>
          </a:p>
          <a:p>
            <a:endParaRPr lang="en-US" sz="2000" dirty="0"/>
          </a:p>
          <a:p>
            <a:r>
              <a:rPr lang="en-US" sz="2000" dirty="0"/>
              <a:t>A market economy is an economic system in which economic decisions and the pricing of goods and services are guided by the interactions of a country's individual citizens and </a:t>
            </a:r>
            <a:r>
              <a:rPr lang="en-US" sz="2000" dirty="0" smtClean="0"/>
              <a:t>businesses.</a:t>
            </a:r>
          </a:p>
          <a:p>
            <a:endParaRPr lang="en-US" sz="2000" dirty="0"/>
          </a:p>
          <a:p>
            <a:r>
              <a:rPr lang="en-US" sz="2000" dirty="0" smtClean="0"/>
              <a:t>May </a:t>
            </a:r>
            <a:r>
              <a:rPr lang="en-US" sz="2000" dirty="0"/>
              <a:t>15, 2019</a:t>
            </a:r>
          </a:p>
        </p:txBody>
      </p:sp>
      <p:sp>
        <p:nvSpPr>
          <p:cNvPr id="2" name="Picture Placeholder 1"/>
          <p:cNvSpPr>
            <a:spLocks noGrp="1"/>
          </p:cNvSpPr>
          <p:nvPr>
            <p:ph type="pic" sz="quarter" idx="13"/>
          </p:nvPr>
        </p:nvSpPr>
        <p:spPr/>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596281" y="6199349"/>
            <a:ext cx="4887107" cy="307777"/>
          </a:xfrm>
          <a:prstGeom prst="rect">
            <a:avLst/>
          </a:prstGeom>
        </p:spPr>
        <p:txBody>
          <a:bodyPr wrap="none">
            <a:spAutoFit/>
          </a:bodyPr>
          <a:lstStyle/>
          <a:p>
            <a:r>
              <a:rPr lang="en-US" sz="1400" dirty="0">
                <a:solidFill>
                  <a:schemeClr val="bg1"/>
                </a:solidFill>
              </a:rPr>
              <a:t>https://www.investopedia.com/terms/m/marketeconomy.asp</a:t>
            </a:r>
          </a:p>
        </p:txBody>
      </p:sp>
      <p:pic>
        <p:nvPicPr>
          <p:cNvPr id="8" name="Picture 7"/>
          <p:cNvPicPr>
            <a:picLocks noChangeAspect="1"/>
          </p:cNvPicPr>
          <p:nvPr/>
        </p:nvPicPr>
        <p:blipFill>
          <a:blip r:embed="rId4"/>
          <a:stretch>
            <a:fillRect/>
          </a:stretch>
        </p:blipFill>
        <p:spPr>
          <a:xfrm>
            <a:off x="8045506" y="103360"/>
            <a:ext cx="3402990" cy="255623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10" name="Subtitle 6"/>
          <p:cNvSpPr txBox="1">
            <a:spLocks/>
          </p:cNvSpPr>
          <p:nvPr/>
        </p:nvSpPr>
        <p:spPr>
          <a:xfrm>
            <a:off x="6981062" y="3009975"/>
            <a:ext cx="5210937" cy="2775528"/>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r>
              <a:rPr lang="en-US" sz="2000" dirty="0" smtClean="0"/>
              <a:t>The four basic economic questions are </a:t>
            </a:r>
          </a:p>
          <a:p>
            <a:endParaRPr lang="en-US" sz="2000" dirty="0" smtClean="0"/>
          </a:p>
          <a:p>
            <a:pPr marL="457200" indent="-457200">
              <a:buFont typeface="Wingdings" panose="05000000000000000000" pitchFamily="2" charset="2"/>
              <a:buAutoNum type="arabicParenBoth"/>
            </a:pPr>
            <a:r>
              <a:rPr lang="en-US" sz="2000" dirty="0" smtClean="0"/>
              <a:t>what goods and services and how much of each to produce, </a:t>
            </a:r>
          </a:p>
          <a:p>
            <a:pPr marL="457200" indent="-457200">
              <a:buFont typeface="Wingdings" panose="05000000000000000000" pitchFamily="2" charset="2"/>
              <a:buAutoNum type="arabicParenBoth"/>
            </a:pPr>
            <a:r>
              <a:rPr lang="en-US" sz="2000" dirty="0" smtClean="0"/>
              <a:t>how to produce, </a:t>
            </a:r>
          </a:p>
          <a:p>
            <a:pPr marL="457200" indent="-457200">
              <a:buFont typeface="Wingdings" panose="05000000000000000000" pitchFamily="2" charset="2"/>
              <a:buAutoNum type="arabicParenBoth"/>
            </a:pPr>
            <a:r>
              <a:rPr lang="en-US" sz="2000" dirty="0" smtClean="0"/>
              <a:t>for whom to produce, and </a:t>
            </a:r>
          </a:p>
          <a:p>
            <a:pPr marL="457200" indent="-457200">
              <a:buFont typeface="Wingdings" panose="05000000000000000000" pitchFamily="2" charset="2"/>
              <a:buAutoNum type="arabicParenBoth"/>
            </a:pPr>
            <a:r>
              <a:rPr lang="en-US" sz="2000" dirty="0" smtClean="0"/>
              <a:t>who owns and controls the factors of production. </a:t>
            </a:r>
          </a:p>
          <a:p>
            <a:endParaRPr lang="en-US" sz="2000" dirty="0" smtClean="0"/>
          </a:p>
        </p:txBody>
      </p:sp>
    </p:spTree>
    <p:extLst>
      <p:ext uri="{BB962C8B-B14F-4D97-AF65-F5344CB8AC3E}">
        <p14:creationId xmlns:p14="http://schemas.microsoft.com/office/powerpoint/2010/main" val="322114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200" dirty="0" smtClean="0"/>
              <a:t>How mixed economic system solves economic questions</a:t>
            </a:r>
            <a:endParaRPr lang="en-US" sz="3200" dirty="0"/>
          </a:p>
        </p:txBody>
      </p:sp>
      <p:sp>
        <p:nvSpPr>
          <p:cNvPr id="7" name="Subtitle 6"/>
          <p:cNvSpPr>
            <a:spLocks noGrp="1"/>
          </p:cNvSpPr>
          <p:nvPr>
            <p:ph type="subTitle" idx="1"/>
          </p:nvPr>
        </p:nvSpPr>
        <p:spPr>
          <a:xfrm>
            <a:off x="82275" y="3132919"/>
            <a:ext cx="6725538" cy="2459864"/>
          </a:xfrm>
        </p:spPr>
        <p:txBody>
          <a:bodyPr>
            <a:normAutofit fontScale="92500" lnSpcReduction="10000"/>
          </a:bodyPr>
          <a:lstStyle/>
          <a:p>
            <a:r>
              <a:rPr lang="en-US" sz="2000" dirty="0" smtClean="0"/>
              <a:t>(4) Mixed </a:t>
            </a:r>
            <a:r>
              <a:rPr lang="en-US" sz="2000" dirty="0"/>
              <a:t>Economic System</a:t>
            </a:r>
          </a:p>
          <a:p>
            <a:endParaRPr lang="en-US" sz="2000" dirty="0" smtClean="0"/>
          </a:p>
          <a:p>
            <a:endParaRPr lang="en-US" sz="2000" dirty="0"/>
          </a:p>
          <a:p>
            <a:r>
              <a:rPr lang="en-US" sz="2000" dirty="0"/>
              <a:t>A mixed economy consists of both private and government/state-owned entities that share control of owning, making, selling, and exchanging good in the country. Two examples of mixed economies are the U.S. and France. A mixed economy </a:t>
            </a:r>
            <a:r>
              <a:rPr lang="en-US" sz="2000" dirty="0" smtClean="0"/>
              <a:t>monitors </a:t>
            </a:r>
            <a:r>
              <a:rPr lang="en-US" sz="2000" dirty="0"/>
              <a:t>the power of monopolies</a:t>
            </a:r>
            <a:r>
              <a:rPr lang="en-US" sz="2000" dirty="0" smtClean="0"/>
              <a:t>.</a:t>
            </a:r>
          </a:p>
          <a:p>
            <a:endParaRPr lang="en-US" sz="2000" dirty="0"/>
          </a:p>
          <a:p>
            <a:r>
              <a:rPr lang="en-US" sz="2000" dirty="0" smtClean="0"/>
              <a:t>Dec </a:t>
            </a:r>
            <a:r>
              <a:rPr lang="en-US" sz="2000" dirty="0"/>
              <a:t>16, 2015</a:t>
            </a:r>
          </a:p>
        </p:txBody>
      </p:sp>
      <p:sp>
        <p:nvSpPr>
          <p:cNvPr id="2" name="Picture Placeholder 1"/>
          <p:cNvSpPr>
            <a:spLocks noGrp="1"/>
          </p:cNvSpPr>
          <p:nvPr>
            <p:ph type="pic" sz="quarter" idx="13"/>
          </p:nvPr>
        </p:nvSpPr>
        <p:spPr/>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596281" y="6199349"/>
            <a:ext cx="8159093" cy="307777"/>
          </a:xfrm>
          <a:prstGeom prst="rect">
            <a:avLst/>
          </a:prstGeom>
        </p:spPr>
        <p:txBody>
          <a:bodyPr wrap="none">
            <a:spAutoFit/>
          </a:bodyPr>
          <a:lstStyle/>
          <a:p>
            <a:r>
              <a:rPr lang="en-US" sz="1400" dirty="0">
                <a:solidFill>
                  <a:schemeClr val="bg1"/>
                </a:solidFill>
              </a:rPr>
              <a:t>https://study.com/academy/lesson/what-is-a-mixed-economy-definition-characteristics-examples.html</a:t>
            </a:r>
          </a:p>
        </p:txBody>
      </p:sp>
      <p:pic>
        <p:nvPicPr>
          <p:cNvPr id="8" name="Picture 7"/>
          <p:cNvPicPr>
            <a:picLocks noChangeAspect="1"/>
          </p:cNvPicPr>
          <p:nvPr/>
        </p:nvPicPr>
        <p:blipFill>
          <a:blip r:embed="rId4"/>
          <a:stretch>
            <a:fillRect/>
          </a:stretch>
        </p:blipFill>
        <p:spPr>
          <a:xfrm>
            <a:off x="8045506" y="103360"/>
            <a:ext cx="3402990" cy="255623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10" name="Subtitle 6"/>
          <p:cNvSpPr txBox="1">
            <a:spLocks/>
          </p:cNvSpPr>
          <p:nvPr/>
        </p:nvSpPr>
        <p:spPr>
          <a:xfrm>
            <a:off x="6981062" y="3009975"/>
            <a:ext cx="5210937" cy="2775528"/>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r>
              <a:rPr lang="en-US" sz="2000" dirty="0" smtClean="0"/>
              <a:t>The four basic economic questions are </a:t>
            </a:r>
          </a:p>
          <a:p>
            <a:endParaRPr lang="en-US" sz="2000" dirty="0" smtClean="0"/>
          </a:p>
          <a:p>
            <a:pPr marL="457200" indent="-457200">
              <a:buFont typeface="Wingdings" panose="05000000000000000000" pitchFamily="2" charset="2"/>
              <a:buAutoNum type="arabicParenBoth"/>
            </a:pPr>
            <a:r>
              <a:rPr lang="en-US" sz="2000" dirty="0" smtClean="0"/>
              <a:t>what goods and services and how much of each to produce, </a:t>
            </a:r>
          </a:p>
          <a:p>
            <a:pPr marL="457200" indent="-457200">
              <a:buFont typeface="Wingdings" panose="05000000000000000000" pitchFamily="2" charset="2"/>
              <a:buAutoNum type="arabicParenBoth"/>
            </a:pPr>
            <a:r>
              <a:rPr lang="en-US" sz="2000" dirty="0" smtClean="0"/>
              <a:t>how to produce, </a:t>
            </a:r>
          </a:p>
          <a:p>
            <a:pPr marL="457200" indent="-457200">
              <a:buFont typeface="Wingdings" panose="05000000000000000000" pitchFamily="2" charset="2"/>
              <a:buAutoNum type="arabicParenBoth"/>
            </a:pPr>
            <a:r>
              <a:rPr lang="en-US" sz="2000" dirty="0" smtClean="0"/>
              <a:t>for whom to produce, and </a:t>
            </a:r>
          </a:p>
          <a:p>
            <a:pPr marL="457200" indent="-457200">
              <a:buFont typeface="Wingdings" panose="05000000000000000000" pitchFamily="2" charset="2"/>
              <a:buAutoNum type="arabicParenBoth"/>
            </a:pPr>
            <a:r>
              <a:rPr lang="en-US" sz="2000" dirty="0" smtClean="0"/>
              <a:t>who owns and controls the factors of production. </a:t>
            </a:r>
          </a:p>
          <a:p>
            <a:endParaRPr lang="en-US" sz="2000" dirty="0" smtClean="0"/>
          </a:p>
        </p:txBody>
      </p:sp>
    </p:spTree>
    <p:extLst>
      <p:ext uri="{BB962C8B-B14F-4D97-AF65-F5344CB8AC3E}">
        <p14:creationId xmlns:p14="http://schemas.microsoft.com/office/powerpoint/2010/main" val="2127175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600" dirty="0" smtClean="0"/>
              <a:t>Production possibility frontier</a:t>
            </a:r>
            <a:endParaRPr lang="en-US" sz="3600" dirty="0"/>
          </a:p>
        </p:txBody>
      </p:sp>
      <p:sp>
        <p:nvSpPr>
          <p:cNvPr id="7" name="Subtitle 6"/>
          <p:cNvSpPr>
            <a:spLocks noGrp="1"/>
          </p:cNvSpPr>
          <p:nvPr>
            <p:ph type="subTitle" idx="1"/>
          </p:nvPr>
        </p:nvSpPr>
        <p:spPr>
          <a:xfrm>
            <a:off x="82275" y="3047461"/>
            <a:ext cx="6725538" cy="2459864"/>
          </a:xfrm>
        </p:spPr>
        <p:txBody>
          <a:bodyPr>
            <a:normAutofit/>
          </a:bodyPr>
          <a:lstStyle/>
          <a:p>
            <a:r>
              <a:rPr lang="en-US" sz="2000" dirty="0"/>
              <a:t>What Is the Production Possibility Frontier (PPF)? ... In macroeconomics, the PPF represents the point at which a country's economy is most efficiently producing its goods and services and, therefore, allocating its resources in the best way possible</a:t>
            </a:r>
            <a:r>
              <a:rPr lang="en-US" sz="2000" dirty="0" smtClean="0"/>
              <a:t>.</a:t>
            </a:r>
          </a:p>
          <a:p>
            <a:endParaRPr lang="en-US" sz="2000" dirty="0"/>
          </a:p>
          <a:p>
            <a:r>
              <a:rPr lang="en-US" sz="2000" dirty="0" smtClean="0"/>
              <a:t>Jun </a:t>
            </a:r>
            <a:r>
              <a:rPr lang="en-US" sz="2000" dirty="0"/>
              <a:t>8, 2019</a:t>
            </a:r>
            <a:endParaRPr lang="en-US" sz="2000" dirty="0" smtClean="0"/>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596281" y="6199349"/>
            <a:ext cx="5736955" cy="307777"/>
          </a:xfrm>
          <a:prstGeom prst="rect">
            <a:avLst/>
          </a:prstGeom>
        </p:spPr>
        <p:txBody>
          <a:bodyPr wrap="none">
            <a:spAutoFit/>
          </a:bodyPr>
          <a:lstStyle/>
          <a:p>
            <a:r>
              <a:rPr lang="en-US" sz="1400" dirty="0">
                <a:solidFill>
                  <a:schemeClr val="bg1"/>
                </a:solidFill>
              </a:rPr>
              <a:t>https://www.investopedia.com/terms/p/productionpossibilityfrontier.asp</a:t>
            </a:r>
          </a:p>
        </p:txBody>
      </p:sp>
      <p:pic>
        <p:nvPicPr>
          <p:cNvPr id="10" name="Picture 9"/>
          <p:cNvPicPr>
            <a:picLocks noChangeAspect="1"/>
          </p:cNvPicPr>
          <p:nvPr/>
        </p:nvPicPr>
        <p:blipFill>
          <a:blip r:embed="rId5">
            <a:extLst>
              <a:ext uri="{BEBA8EAE-BF5A-486C-A8C5-ECC9F3942E4B}">
                <a14:imgProps xmlns:a14="http://schemas.microsoft.com/office/drawing/2010/main">
                  <a14:imgLayer r:embed="rId6">
                    <a14:imgEffect>
                      <a14:colorTemperature colorTemp="4700"/>
                    </a14:imgEffect>
                  </a14:imgLayer>
                </a14:imgProps>
              </a:ext>
            </a:extLst>
          </a:blip>
          <a:stretch>
            <a:fillRect/>
          </a:stretch>
        </p:blipFill>
        <p:spPr>
          <a:xfrm>
            <a:off x="8046087" y="53994"/>
            <a:ext cx="4097486" cy="309244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70300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600" dirty="0"/>
              <a:t>production possibility schedule in economics</a:t>
            </a:r>
          </a:p>
        </p:txBody>
      </p:sp>
      <p:sp>
        <p:nvSpPr>
          <p:cNvPr id="7" name="Subtitle 6"/>
          <p:cNvSpPr>
            <a:spLocks noGrp="1"/>
          </p:cNvSpPr>
          <p:nvPr>
            <p:ph type="subTitle" idx="1"/>
          </p:nvPr>
        </p:nvSpPr>
        <p:spPr>
          <a:xfrm>
            <a:off x="82275" y="3047461"/>
            <a:ext cx="6725538" cy="2459864"/>
          </a:xfrm>
        </p:spPr>
        <p:txBody>
          <a:bodyPr>
            <a:normAutofit/>
          </a:bodyPr>
          <a:lstStyle/>
          <a:p>
            <a:r>
              <a:rPr lang="en-US" sz="2000" dirty="0"/>
              <a:t>A table of numbers that illustrates the production possibilities of an economy--the alternative combinations of two goods that an economy can produce with given resources and technology. ... A production possibilities schedule is also used to derive the highly useful production possibilities curve (or frontier).</a:t>
            </a:r>
            <a:endParaRPr lang="en-US" sz="2000" dirty="0" smtClean="0"/>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596281" y="6199349"/>
            <a:ext cx="8460201" cy="307777"/>
          </a:xfrm>
          <a:prstGeom prst="rect">
            <a:avLst/>
          </a:prstGeom>
        </p:spPr>
        <p:txBody>
          <a:bodyPr wrap="none">
            <a:spAutoFit/>
          </a:bodyPr>
          <a:lstStyle/>
          <a:p>
            <a:r>
              <a:rPr lang="en-US" sz="1400" dirty="0">
                <a:solidFill>
                  <a:schemeClr val="bg1"/>
                </a:solidFill>
              </a:rPr>
              <a:t>http://www.amosweb.com/cgi-bin/awb_nav.pl?s=wpd&amp;c=dsp&amp;k=production%20possibilities%20schedule</a:t>
            </a:r>
          </a:p>
        </p:txBody>
      </p:sp>
      <p:pic>
        <p:nvPicPr>
          <p:cNvPr id="10" name="Picture 9"/>
          <p:cNvPicPr>
            <a:picLocks noChangeAspect="1"/>
          </p:cNvPicPr>
          <p:nvPr/>
        </p:nvPicPr>
        <p:blipFill>
          <a:blip r:embed="rId5">
            <a:extLst>
              <a:ext uri="{BEBA8EAE-BF5A-486C-A8C5-ECC9F3942E4B}">
                <a14:imgProps xmlns:a14="http://schemas.microsoft.com/office/drawing/2010/main">
                  <a14:imgLayer r:embed="rId6">
                    <a14:imgEffect>
                      <a14:colorTemperature colorTemp="4700"/>
                    </a14:imgEffect>
                  </a14:imgLayer>
                </a14:imgProps>
              </a:ext>
            </a:extLst>
          </a:blip>
          <a:stretch>
            <a:fillRect/>
          </a:stretch>
        </p:blipFill>
        <p:spPr>
          <a:xfrm>
            <a:off x="8046087" y="53994"/>
            <a:ext cx="4097486" cy="309244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958072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600" dirty="0"/>
              <a:t>production possibility schedule in economics</a:t>
            </a:r>
          </a:p>
        </p:txBody>
      </p:sp>
      <p:sp>
        <p:nvSpPr>
          <p:cNvPr id="7" name="Subtitle 6"/>
          <p:cNvSpPr>
            <a:spLocks noGrp="1"/>
          </p:cNvSpPr>
          <p:nvPr>
            <p:ph type="subTitle" idx="1"/>
          </p:nvPr>
        </p:nvSpPr>
        <p:spPr>
          <a:xfrm>
            <a:off x="82275" y="3047461"/>
            <a:ext cx="6725538" cy="2459864"/>
          </a:xfrm>
        </p:spPr>
        <p:txBody>
          <a:bodyPr>
            <a:normAutofit/>
          </a:bodyPr>
          <a:lstStyle/>
          <a:p>
            <a:r>
              <a:rPr lang="en-US" sz="2000" dirty="0" smtClean="0"/>
              <a:t>Vanuatu hypothetical example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Draw this schedule onto a line graph</a:t>
            </a:r>
          </a:p>
          <a:p>
            <a:endParaRPr lang="en-US" sz="2000" dirty="0" smtClean="0"/>
          </a:p>
        </p:txBody>
      </p:sp>
      <p:graphicFrame>
        <p:nvGraphicFramePr>
          <p:cNvPr id="4" name="Picture Placeholder 3"/>
          <p:cNvGraphicFramePr>
            <a:graphicFrameLocks noGrp="1"/>
          </p:cNvGraphicFramePr>
          <p:nvPr>
            <p:ph type="pic" sz="quarter" idx="13"/>
            <p:extLst>
              <p:ext uri="{D42A27DB-BD31-4B8C-83A1-F6EECF244321}">
                <p14:modId xmlns:p14="http://schemas.microsoft.com/office/powerpoint/2010/main" val="2074962116"/>
              </p:ext>
            </p:extLst>
          </p:nvPr>
        </p:nvGraphicFramePr>
        <p:xfrm>
          <a:off x="82275" y="3574815"/>
          <a:ext cx="5426669" cy="1112520"/>
        </p:xfrm>
        <a:graphic>
          <a:graphicData uri="http://schemas.openxmlformats.org/drawingml/2006/table">
            <a:tbl>
              <a:tblPr firstRow="1" bandRow="1">
                <a:tableStyleId>{5C22544A-7EE6-4342-B048-85BDC9FD1C3A}</a:tableStyleId>
              </a:tblPr>
              <a:tblGrid>
                <a:gridCol w="1794706"/>
                <a:gridCol w="606752"/>
                <a:gridCol w="598205"/>
                <a:gridCol w="632389"/>
                <a:gridCol w="496584"/>
                <a:gridCol w="691282"/>
                <a:gridCol w="606751"/>
              </a:tblGrid>
              <a:tr h="370840">
                <a:tc>
                  <a:txBody>
                    <a:bodyPr/>
                    <a:lstStyle/>
                    <a:p>
                      <a:r>
                        <a:rPr lang="en-US" dirty="0" smtClean="0"/>
                        <a:t>Combination</a:t>
                      </a:r>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F</a:t>
                      </a:r>
                      <a:endParaRPr lang="en-US" dirty="0"/>
                    </a:p>
                  </a:txBody>
                  <a:tcPr/>
                </a:tc>
                <a:tc>
                  <a:txBody>
                    <a:bodyPr/>
                    <a:lstStyle/>
                    <a:p>
                      <a:r>
                        <a:rPr lang="en-US" dirty="0" smtClean="0"/>
                        <a:t>G</a:t>
                      </a:r>
                      <a:endParaRPr lang="en-US" dirty="0"/>
                    </a:p>
                  </a:txBody>
                  <a:tcPr/>
                </a:tc>
              </a:tr>
              <a:tr h="370840">
                <a:tc>
                  <a:txBody>
                    <a:bodyPr/>
                    <a:lstStyle/>
                    <a:p>
                      <a:r>
                        <a:rPr lang="en-US" dirty="0" smtClean="0"/>
                        <a:t>Taro</a:t>
                      </a:r>
                      <a:endParaRPr lang="en-US" dirty="0"/>
                    </a:p>
                  </a:txBody>
                  <a:tcPr/>
                </a:tc>
                <a:tc>
                  <a:txBody>
                    <a:bodyPr/>
                    <a:lstStyle/>
                    <a:p>
                      <a:r>
                        <a:rPr lang="en-US" dirty="0" smtClean="0"/>
                        <a:t>100</a:t>
                      </a:r>
                      <a:endParaRPr lang="en-US" dirty="0"/>
                    </a:p>
                  </a:txBody>
                  <a:tcPr/>
                </a:tc>
                <a:tc>
                  <a:txBody>
                    <a:bodyPr/>
                    <a:lstStyle/>
                    <a:p>
                      <a:r>
                        <a:rPr lang="en-US" dirty="0" smtClean="0"/>
                        <a:t>80</a:t>
                      </a:r>
                      <a:endParaRPr lang="en-US" dirty="0"/>
                    </a:p>
                  </a:txBody>
                  <a:tcPr/>
                </a:tc>
                <a:tc>
                  <a:txBody>
                    <a:bodyPr/>
                    <a:lstStyle/>
                    <a:p>
                      <a:r>
                        <a:rPr lang="en-US" dirty="0" smtClean="0"/>
                        <a:t>60</a:t>
                      </a:r>
                      <a:endParaRPr lang="en-US" dirty="0"/>
                    </a:p>
                  </a:txBody>
                  <a:tcPr/>
                </a:tc>
                <a:tc>
                  <a:txBody>
                    <a:bodyPr/>
                    <a:lstStyle/>
                    <a:p>
                      <a:r>
                        <a:rPr lang="en-US" dirty="0" smtClean="0"/>
                        <a:t>40</a:t>
                      </a:r>
                      <a:endParaRPr lang="en-US" dirty="0"/>
                    </a:p>
                  </a:txBody>
                  <a:tcPr/>
                </a:tc>
                <a:tc>
                  <a:txBody>
                    <a:bodyPr/>
                    <a:lstStyle/>
                    <a:p>
                      <a:r>
                        <a:rPr lang="en-US" dirty="0" smtClean="0"/>
                        <a:t>20</a:t>
                      </a:r>
                      <a:endParaRPr lang="en-US" dirty="0"/>
                    </a:p>
                  </a:txBody>
                  <a:tcPr/>
                </a:tc>
                <a:tc>
                  <a:txBody>
                    <a:bodyPr/>
                    <a:lstStyle/>
                    <a:p>
                      <a:r>
                        <a:rPr lang="en-US" dirty="0" smtClean="0"/>
                        <a:t>0</a:t>
                      </a:r>
                      <a:endParaRPr lang="en-US" dirty="0"/>
                    </a:p>
                  </a:txBody>
                  <a:tcPr/>
                </a:tc>
              </a:tr>
              <a:tr h="370840">
                <a:tc>
                  <a:txBody>
                    <a:bodyPr/>
                    <a:lstStyle/>
                    <a:p>
                      <a:r>
                        <a:rPr lang="en-US" dirty="0" smtClean="0"/>
                        <a:t>Kava</a:t>
                      </a:r>
                      <a:endParaRPr lang="en-US" dirty="0"/>
                    </a:p>
                  </a:txBody>
                  <a:tcPr/>
                </a:tc>
                <a:tc>
                  <a:txBody>
                    <a:bodyPr/>
                    <a:lstStyle/>
                    <a:p>
                      <a:r>
                        <a:rPr lang="en-US" dirty="0" smtClean="0"/>
                        <a:t>0</a:t>
                      </a:r>
                      <a:endParaRPr lang="en-US" dirty="0"/>
                    </a:p>
                  </a:txBody>
                  <a:tcPr/>
                </a:tc>
                <a:tc>
                  <a:txBody>
                    <a:bodyPr/>
                    <a:lstStyle/>
                    <a:p>
                      <a:r>
                        <a:rPr lang="en-US" dirty="0" smtClean="0"/>
                        <a:t>20</a:t>
                      </a:r>
                      <a:endParaRPr lang="en-US" dirty="0"/>
                    </a:p>
                  </a:txBody>
                  <a:tcPr/>
                </a:tc>
                <a:tc>
                  <a:txBody>
                    <a:bodyPr/>
                    <a:lstStyle/>
                    <a:p>
                      <a:r>
                        <a:rPr lang="en-US" dirty="0" smtClean="0"/>
                        <a:t>40</a:t>
                      </a:r>
                      <a:endParaRPr lang="en-US" dirty="0"/>
                    </a:p>
                  </a:txBody>
                  <a:tcPr/>
                </a:tc>
                <a:tc>
                  <a:txBody>
                    <a:bodyPr/>
                    <a:lstStyle/>
                    <a:p>
                      <a:r>
                        <a:rPr lang="en-US" dirty="0" smtClean="0"/>
                        <a:t>60</a:t>
                      </a:r>
                      <a:endParaRPr lang="en-US" dirty="0"/>
                    </a:p>
                  </a:txBody>
                  <a:tcPr/>
                </a:tc>
                <a:tc>
                  <a:txBody>
                    <a:bodyPr/>
                    <a:lstStyle/>
                    <a:p>
                      <a:r>
                        <a:rPr lang="en-US" dirty="0" smtClean="0"/>
                        <a:t>80</a:t>
                      </a:r>
                      <a:endParaRPr lang="en-US" dirty="0"/>
                    </a:p>
                  </a:txBody>
                  <a:tcPr/>
                </a:tc>
                <a:tc>
                  <a:txBody>
                    <a:bodyPr/>
                    <a:lstStyle/>
                    <a:p>
                      <a:r>
                        <a:rPr lang="en-US" dirty="0" smtClean="0"/>
                        <a:t>100</a:t>
                      </a:r>
                      <a:endParaRPr lang="en-US" dirty="0"/>
                    </a:p>
                  </a:txBody>
                  <a:tcPr/>
                </a:tc>
              </a:tr>
            </a:tbl>
          </a:graphicData>
        </a:graphic>
      </p:graphicFrame>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5">
            <a:extLst>
              <a:ext uri="{BEBA8EAE-BF5A-486C-A8C5-ECC9F3942E4B}">
                <a14:imgProps xmlns:a14="http://schemas.microsoft.com/office/drawing/2010/main">
                  <a14:imgLayer r:embed="rId6">
                    <a14:imgEffect>
                      <a14:colorTemperature colorTemp="4700"/>
                    </a14:imgEffect>
                  </a14:imgLayer>
                </a14:imgProps>
              </a:ext>
            </a:extLst>
          </a:blip>
          <a:stretch>
            <a:fillRect/>
          </a:stretch>
        </p:blipFill>
        <p:spPr>
          <a:xfrm>
            <a:off x="8046087" y="53994"/>
            <a:ext cx="4097486" cy="309244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80268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animEffect transition="in" filter="barn(inVertical)">
                                      <p:cBhvr>
                                        <p:cTn id="19"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76" y="1257973"/>
            <a:ext cx="6480891" cy="2219691"/>
          </a:xfrm>
        </p:spPr>
        <p:txBody>
          <a:bodyPr anchor="ctr">
            <a:normAutofit/>
          </a:bodyPr>
          <a:lstStyle/>
          <a:p>
            <a:r>
              <a:rPr lang="en-US" sz="3600" dirty="0"/>
              <a:t>production possibility </a:t>
            </a:r>
            <a:r>
              <a:rPr lang="en-US" sz="3600" dirty="0" smtClean="0"/>
              <a:t>frontier </a:t>
            </a:r>
            <a:r>
              <a:rPr lang="en-US" sz="3600" dirty="0"/>
              <a:t>in economics</a:t>
            </a:r>
          </a:p>
        </p:txBody>
      </p:sp>
      <p:sp>
        <p:nvSpPr>
          <p:cNvPr id="7" name="Subtitle 6"/>
          <p:cNvSpPr>
            <a:spLocks noGrp="1"/>
          </p:cNvSpPr>
          <p:nvPr>
            <p:ph type="subTitle" idx="1"/>
          </p:nvPr>
        </p:nvSpPr>
        <p:spPr>
          <a:xfrm>
            <a:off x="82275" y="3047461"/>
            <a:ext cx="6725538" cy="2459864"/>
          </a:xfrm>
        </p:spPr>
        <p:txBody>
          <a:bodyPr>
            <a:normAutofit/>
          </a:bodyPr>
          <a:lstStyle/>
          <a:p>
            <a:r>
              <a:rPr lang="en-US" sz="2000" dirty="0"/>
              <a:t>The concepts of scarcity, choice and opportunity cost can be explained with reference to the production possibility curve </a:t>
            </a:r>
            <a:endParaRPr lang="en-US" sz="2000" dirty="0" smtClean="0"/>
          </a:p>
        </p:txBody>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5">
            <a:extLst>
              <a:ext uri="{BEBA8EAE-BF5A-486C-A8C5-ECC9F3942E4B}">
                <a14:imgProps xmlns:a14="http://schemas.microsoft.com/office/drawing/2010/main">
                  <a14:imgLayer r:embed="rId6">
                    <a14:imgEffect>
                      <a14:colorTemperature colorTemp="4700"/>
                    </a14:imgEffect>
                  </a14:imgLayer>
                </a14:imgProps>
              </a:ext>
            </a:extLst>
          </a:blip>
          <a:stretch>
            <a:fillRect/>
          </a:stretch>
        </p:blipFill>
        <p:spPr>
          <a:xfrm>
            <a:off x="8046087" y="53994"/>
            <a:ext cx="4097486" cy="309244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Rectangle 1"/>
          <p:cNvSpPr/>
          <p:nvPr/>
        </p:nvSpPr>
        <p:spPr>
          <a:xfrm>
            <a:off x="418743" y="6156934"/>
            <a:ext cx="9853301" cy="369332"/>
          </a:xfrm>
          <a:prstGeom prst="rect">
            <a:avLst/>
          </a:prstGeom>
        </p:spPr>
        <p:txBody>
          <a:bodyPr wrap="square">
            <a:spAutoFit/>
          </a:bodyPr>
          <a:lstStyle/>
          <a:p>
            <a:r>
              <a:rPr lang="en-US" dirty="0">
                <a:solidFill>
                  <a:schemeClr val="bg1"/>
                </a:solidFill>
              </a:rPr>
              <a:t>https://thenotesrefinery.com/economics-essays/ppc-scarcitychoiceopportunitycost/</a:t>
            </a:r>
          </a:p>
        </p:txBody>
      </p:sp>
      <p:pic>
        <p:nvPicPr>
          <p:cNvPr id="11" name="Picture Placeholder 10"/>
          <p:cNvPicPr>
            <a:picLocks noGrp="1" noChangeAspect="1"/>
          </p:cNvPicPr>
          <p:nvPr>
            <p:ph type="pic" sz="quarter" idx="13"/>
          </p:nvPr>
        </p:nvPicPr>
        <p:blipFill>
          <a:blip r:embed="rId7" cstate="print">
            <a:extLst>
              <a:ext uri="{28A0092B-C50C-407E-A947-70E740481C1C}">
                <a14:useLocalDpi xmlns:a14="http://schemas.microsoft.com/office/drawing/2010/main" val="0"/>
              </a:ext>
            </a:extLst>
          </a:blip>
          <a:srcRect l="12859" r="12859"/>
          <a:stretch>
            <a:fillRect/>
          </a:stretch>
        </p:blipFill>
        <p:spPr>
          <a:xfrm rot="5400000">
            <a:off x="9213508" y="5440746"/>
            <a:ext cx="1102882" cy="890741"/>
          </a:xfrm>
        </p:spPr>
      </p:pic>
      <p:sp>
        <p:nvSpPr>
          <p:cNvPr id="3" name="TextBox 2"/>
          <p:cNvSpPr txBox="1"/>
          <p:nvPr/>
        </p:nvSpPr>
        <p:spPr>
          <a:xfrm>
            <a:off x="10733520" y="5652917"/>
            <a:ext cx="1783223" cy="1323439"/>
          </a:xfrm>
          <a:prstGeom prst="rect">
            <a:avLst/>
          </a:prstGeom>
          <a:noFill/>
        </p:spPr>
        <p:txBody>
          <a:bodyPr wrap="square" rtlCol="0">
            <a:spAutoFit/>
          </a:bodyPr>
          <a:lstStyle/>
          <a:p>
            <a:r>
              <a:rPr lang="en-US" sz="4000" dirty="0" smtClean="0">
                <a:solidFill>
                  <a:schemeClr val="bg1"/>
                </a:solidFill>
                <a:latin typeface="Edwardian Script ITC" panose="030303020407070D0804" pitchFamily="66" charset="0"/>
              </a:rPr>
              <a:t>Charlie Gihiala</a:t>
            </a:r>
            <a:endParaRPr lang="en-US" sz="4000" dirty="0">
              <a:solidFill>
                <a:schemeClr val="bg1"/>
              </a:solidFill>
              <a:latin typeface="Edwardian Script ITC" panose="030303020407070D0804" pitchFamily="66" charset="0"/>
            </a:endParaRPr>
          </a:p>
        </p:txBody>
      </p:sp>
    </p:spTree>
    <p:extLst>
      <p:ext uri="{BB962C8B-B14F-4D97-AF65-F5344CB8AC3E}">
        <p14:creationId xmlns:p14="http://schemas.microsoft.com/office/powerpoint/2010/main" val="139016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52867" y="1745162"/>
            <a:ext cx="5734050" cy="2219691"/>
          </a:xfrm>
        </p:spPr>
        <p:txBody>
          <a:bodyPr anchor="ctr"/>
          <a:lstStyle/>
          <a:p>
            <a:r>
              <a:rPr lang="en-US" dirty="0" smtClean="0"/>
              <a:t>Opportunity cost</a:t>
            </a:r>
            <a:endParaRPr lang="en-US" dirty="0"/>
          </a:p>
        </p:txBody>
      </p:sp>
      <p:sp>
        <p:nvSpPr>
          <p:cNvPr id="7" name="Subtitle 6"/>
          <p:cNvSpPr>
            <a:spLocks noGrp="1"/>
          </p:cNvSpPr>
          <p:nvPr>
            <p:ph type="subTitle" idx="1"/>
          </p:nvPr>
        </p:nvSpPr>
        <p:spPr>
          <a:xfrm>
            <a:off x="316194" y="3572142"/>
            <a:ext cx="6522756" cy="1895207"/>
          </a:xfrm>
        </p:spPr>
        <p:txBody>
          <a:bodyPr>
            <a:normAutofit/>
          </a:bodyPr>
          <a:lstStyle/>
          <a:p>
            <a:r>
              <a:rPr lang="en-US" dirty="0"/>
              <a:t>In microeconomic theory, the opportunity cost, or alternative cost, of making a particular choice is the value of the most valuable choice out of those that were not taken. ... Opportunity cost is a key concept in economics, and has been described as expressing "the basic relationship between scarcity and choice".</a:t>
            </a:r>
          </a:p>
          <a:p>
            <a:endParaRPr lang="en-US" dirty="0" smtClean="0"/>
          </a:p>
          <a:p>
            <a:r>
              <a:rPr lang="en-US" dirty="0" smtClean="0"/>
              <a:t>Jun </a:t>
            </a:r>
            <a:r>
              <a:rPr lang="en-US" dirty="0"/>
              <a:t>25, 2019</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sp>
        <p:nvSpPr>
          <p:cNvPr id="8" name="Rectangle 7"/>
          <p:cNvSpPr/>
          <p:nvPr/>
        </p:nvSpPr>
        <p:spPr>
          <a:xfrm>
            <a:off x="6312365" y="577281"/>
            <a:ext cx="4801314" cy="369332"/>
          </a:xfrm>
          <a:prstGeom prst="rect">
            <a:avLst/>
          </a:prstGeom>
        </p:spPr>
        <p:txBody>
          <a:bodyPr wrap="none">
            <a:spAutoFit/>
          </a:bodyPr>
          <a:lstStyle/>
          <a:p>
            <a:r>
              <a:rPr lang="en-US" dirty="0">
                <a:solidFill>
                  <a:schemeClr val="bg1"/>
                </a:solidFill>
              </a:rPr>
              <a:t>https://en.wikipedia.org/wiki/Opportunity_cost</a:t>
            </a:r>
          </a:p>
        </p:txBody>
      </p:sp>
    </p:spTree>
    <p:extLst>
      <p:ext uri="{BB962C8B-B14F-4D97-AF65-F5344CB8AC3E}">
        <p14:creationId xmlns:p14="http://schemas.microsoft.com/office/powerpoint/2010/main" val="107591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barn(inVertical)">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circle(in)">
                                      <p:cBhvr>
                                        <p:cTn id="18"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52867" y="1745162"/>
            <a:ext cx="5734050" cy="2219691"/>
          </a:xfrm>
        </p:spPr>
        <p:txBody>
          <a:bodyPr anchor="ctr"/>
          <a:lstStyle/>
          <a:p>
            <a:r>
              <a:rPr lang="en-US" dirty="0" smtClean="0"/>
              <a:t>choice</a:t>
            </a:r>
            <a:endParaRPr lang="en-US" dirty="0"/>
          </a:p>
        </p:txBody>
      </p:sp>
      <p:sp>
        <p:nvSpPr>
          <p:cNvPr id="7" name="Subtitle 6"/>
          <p:cNvSpPr>
            <a:spLocks noGrp="1"/>
          </p:cNvSpPr>
          <p:nvPr>
            <p:ph type="subTitle" idx="1"/>
          </p:nvPr>
        </p:nvSpPr>
        <p:spPr>
          <a:xfrm>
            <a:off x="316194" y="3572142"/>
            <a:ext cx="6522756" cy="1895207"/>
          </a:xfrm>
        </p:spPr>
        <p:txBody>
          <a:bodyPr>
            <a:normAutofit/>
          </a:bodyPr>
          <a:lstStyle/>
          <a:p>
            <a:r>
              <a:rPr lang="en-US" b="1" dirty="0"/>
              <a:t>Economic choices</a:t>
            </a:r>
            <a:r>
              <a:rPr lang="en-US" dirty="0"/>
              <a:t> are decisions which are made by firms, individuals, and or governments regarding which needs and wants to satisfy, and what types of products and services should be produced and bought</a:t>
            </a:r>
            <a:r>
              <a:rPr lang="en-US" dirty="0" smtClean="0"/>
              <a:t>.</a:t>
            </a:r>
          </a:p>
          <a:p>
            <a:endParaRPr lang="en-US" dirty="0"/>
          </a:p>
          <a:p>
            <a:r>
              <a:rPr lang="en-US" dirty="0" smtClean="0"/>
              <a:t>Jan </a:t>
            </a:r>
            <a:r>
              <a:rPr lang="en-US" dirty="0"/>
              <a:t>15, 2018</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sp>
        <p:nvSpPr>
          <p:cNvPr id="8" name="Rectangle 7"/>
          <p:cNvSpPr/>
          <p:nvPr/>
        </p:nvSpPr>
        <p:spPr>
          <a:xfrm>
            <a:off x="6312365" y="577281"/>
            <a:ext cx="5506700" cy="369332"/>
          </a:xfrm>
          <a:prstGeom prst="rect">
            <a:avLst/>
          </a:prstGeom>
        </p:spPr>
        <p:txBody>
          <a:bodyPr wrap="none">
            <a:spAutoFit/>
          </a:bodyPr>
          <a:lstStyle/>
          <a:p>
            <a:r>
              <a:rPr lang="en-US" dirty="0">
                <a:solidFill>
                  <a:schemeClr val="bg1"/>
                </a:solidFill>
              </a:rPr>
              <a:t>https://www.quora.com/What-is-an-economic-choice</a:t>
            </a:r>
          </a:p>
        </p:txBody>
      </p:sp>
    </p:spTree>
    <p:extLst>
      <p:ext uri="{BB962C8B-B14F-4D97-AF65-F5344CB8AC3E}">
        <p14:creationId xmlns:p14="http://schemas.microsoft.com/office/powerpoint/2010/main" val="414803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38184" y="1745162"/>
            <a:ext cx="5734050" cy="2219691"/>
          </a:xfrm>
        </p:spPr>
        <p:txBody>
          <a:bodyPr anchor="ctr">
            <a:normAutofit/>
          </a:bodyPr>
          <a:lstStyle/>
          <a:p>
            <a:r>
              <a:rPr lang="en-US" sz="3600" dirty="0" smtClean="0"/>
              <a:t>Identify scarcity, choice and opportunity cost</a:t>
            </a:r>
            <a:endParaRPr lang="en-US" sz="3600" dirty="0"/>
          </a:p>
        </p:txBody>
      </p:sp>
      <p:sp>
        <p:nvSpPr>
          <p:cNvPr id="7" name="Subtitle 6"/>
          <p:cNvSpPr>
            <a:spLocks noGrp="1"/>
          </p:cNvSpPr>
          <p:nvPr>
            <p:ph type="subTitle" idx="1"/>
          </p:nvPr>
        </p:nvSpPr>
        <p:spPr>
          <a:xfrm>
            <a:off x="316194" y="3572142"/>
            <a:ext cx="6522756" cy="1895207"/>
          </a:xfrm>
        </p:spPr>
        <p:txBody>
          <a:bodyPr>
            <a:normAutofit/>
          </a:bodyPr>
          <a:lstStyle/>
          <a:p>
            <a:r>
              <a:rPr lang="en-US" dirty="0"/>
              <a:t>Scarcity — The condition that exists when there are not enough resources to satisfy all the wants of individuals or society. Choices — The decisions individuals and society make about the use of scarce resources. Opportunity Costs — The next highest valued alternative that is given up when a choice is made.</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sp>
        <p:nvSpPr>
          <p:cNvPr id="8" name="Rectangle 7"/>
          <p:cNvSpPr/>
          <p:nvPr/>
        </p:nvSpPr>
        <p:spPr>
          <a:xfrm>
            <a:off x="869929" y="6151607"/>
            <a:ext cx="11008206" cy="369332"/>
          </a:xfrm>
          <a:prstGeom prst="rect">
            <a:avLst/>
          </a:prstGeom>
        </p:spPr>
        <p:txBody>
          <a:bodyPr wrap="none">
            <a:spAutoFit/>
          </a:bodyPr>
          <a:lstStyle/>
          <a:p>
            <a:r>
              <a:rPr lang="en-US" dirty="0">
                <a:solidFill>
                  <a:schemeClr val="bg1"/>
                </a:solidFill>
              </a:rPr>
              <a:t>https://www.philadelphiafed.org/education/teachers/publications/intersections/2006/spring/opportunity-cost</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6234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1561" y="1437436"/>
            <a:ext cx="5734050" cy="2219691"/>
          </a:xfrm>
        </p:spPr>
        <p:txBody>
          <a:bodyPr anchor="ctr">
            <a:normAutofit/>
          </a:bodyPr>
          <a:lstStyle/>
          <a:p>
            <a:r>
              <a:rPr lang="en-US" sz="3600" dirty="0" smtClean="0"/>
              <a:t>Describe the relationship between scarcity, choice and opportunity cost</a:t>
            </a:r>
            <a:endParaRPr lang="en-US" sz="3600" dirty="0"/>
          </a:p>
        </p:txBody>
      </p:sp>
      <p:sp>
        <p:nvSpPr>
          <p:cNvPr id="7" name="Subtitle 6"/>
          <p:cNvSpPr>
            <a:spLocks noGrp="1"/>
          </p:cNvSpPr>
          <p:nvPr>
            <p:ph type="subTitle" idx="1"/>
          </p:nvPr>
        </p:nvSpPr>
        <p:spPr>
          <a:xfrm>
            <a:off x="281351" y="3525710"/>
            <a:ext cx="6645519" cy="2230260"/>
          </a:xfrm>
        </p:spPr>
        <p:txBody>
          <a:bodyPr>
            <a:normAutofit/>
          </a:bodyPr>
          <a:lstStyle/>
          <a:p>
            <a:r>
              <a:rPr lang="en-US" sz="2000" dirty="0"/>
              <a:t>Scarcity — The condition that exists when there are not enough resources to satisfy all the wants of individuals or society</a:t>
            </a:r>
            <a:r>
              <a:rPr lang="en-US" sz="2000" dirty="0" smtClean="0"/>
              <a:t>. This forces people to make choices </a:t>
            </a:r>
            <a:r>
              <a:rPr lang="en-US" sz="2000" dirty="0"/>
              <a:t>— The decisions individuals and society make about the use of scarce resources. </a:t>
            </a:r>
            <a:r>
              <a:rPr lang="en-US" sz="2000" dirty="0" smtClean="0"/>
              <a:t>When making choices there is opportunity costs </a:t>
            </a:r>
            <a:r>
              <a:rPr lang="en-US" sz="2000" dirty="0"/>
              <a:t>— The next highest valued alternative that is given up when a choice is made.</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sp>
        <p:nvSpPr>
          <p:cNvPr id="8" name="Rectangle 7"/>
          <p:cNvSpPr/>
          <p:nvPr/>
        </p:nvSpPr>
        <p:spPr>
          <a:xfrm>
            <a:off x="869929" y="6151607"/>
            <a:ext cx="11008206" cy="369332"/>
          </a:xfrm>
          <a:prstGeom prst="rect">
            <a:avLst/>
          </a:prstGeom>
        </p:spPr>
        <p:txBody>
          <a:bodyPr wrap="none">
            <a:spAutoFit/>
          </a:bodyPr>
          <a:lstStyle/>
          <a:p>
            <a:r>
              <a:rPr lang="en-US" dirty="0">
                <a:solidFill>
                  <a:schemeClr val="bg1"/>
                </a:solidFill>
              </a:rPr>
              <a:t>https://www.philadelphiafed.org/education/teachers/publications/intersections/2006/spring/opportunity-cost</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6780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1561" y="1437436"/>
            <a:ext cx="5734050" cy="2219691"/>
          </a:xfrm>
        </p:spPr>
        <p:txBody>
          <a:bodyPr anchor="ctr">
            <a:normAutofit/>
          </a:bodyPr>
          <a:lstStyle/>
          <a:p>
            <a:r>
              <a:rPr lang="en-US" sz="3600" dirty="0" smtClean="0"/>
              <a:t>Identify the factors of production</a:t>
            </a:r>
            <a:endParaRPr lang="en-US" sz="3600" dirty="0"/>
          </a:p>
        </p:txBody>
      </p:sp>
      <p:sp>
        <p:nvSpPr>
          <p:cNvPr id="7" name="Subtitle 6"/>
          <p:cNvSpPr>
            <a:spLocks noGrp="1"/>
          </p:cNvSpPr>
          <p:nvPr>
            <p:ph type="subTitle" idx="1"/>
          </p:nvPr>
        </p:nvSpPr>
        <p:spPr>
          <a:xfrm>
            <a:off x="281351" y="3525710"/>
            <a:ext cx="6645519" cy="2230260"/>
          </a:xfrm>
        </p:spPr>
        <p:txBody>
          <a:bodyPr>
            <a:normAutofit/>
          </a:bodyPr>
          <a:lstStyle/>
          <a:p>
            <a:r>
              <a:rPr lang="en-US" sz="2000" dirty="0" smtClean="0"/>
              <a:t>Land</a:t>
            </a:r>
          </a:p>
          <a:p>
            <a:r>
              <a:rPr lang="en-US" sz="2000" dirty="0" smtClean="0"/>
              <a:t>Labor</a:t>
            </a:r>
          </a:p>
          <a:p>
            <a:r>
              <a:rPr lang="en-US" sz="2000" dirty="0" smtClean="0"/>
              <a:t>Capital</a:t>
            </a:r>
          </a:p>
          <a:p>
            <a:r>
              <a:rPr lang="en-US" sz="2000" dirty="0" smtClean="0"/>
              <a:t>Entrepreneurship</a:t>
            </a:r>
            <a:endParaRPr lang="en-US" sz="2000" dirty="0"/>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2364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barn(inVertical)">
                                      <p:cBhvr>
                                        <p:cTn id="19" dur="5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barn(inVertical)">
                                      <p:cBhvr>
                                        <p:cTn id="24" dur="500"/>
                                        <p:tgtEl>
                                          <p:spTgt spid="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barn(inVertical)">
                                      <p:cBhvr>
                                        <p:cTn id="2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1560" y="1437436"/>
            <a:ext cx="6480891" cy="2219691"/>
          </a:xfrm>
        </p:spPr>
        <p:txBody>
          <a:bodyPr anchor="ctr">
            <a:normAutofit/>
          </a:bodyPr>
          <a:lstStyle/>
          <a:p>
            <a:r>
              <a:rPr lang="en-US" sz="3600" dirty="0" smtClean="0"/>
              <a:t>describe the different types of economic goods and services</a:t>
            </a:r>
            <a:endParaRPr lang="en-US" sz="3600" dirty="0"/>
          </a:p>
        </p:txBody>
      </p:sp>
      <p:sp>
        <p:nvSpPr>
          <p:cNvPr id="7" name="Subtitle 6"/>
          <p:cNvSpPr>
            <a:spLocks noGrp="1"/>
          </p:cNvSpPr>
          <p:nvPr>
            <p:ph type="subTitle" idx="1"/>
          </p:nvPr>
        </p:nvSpPr>
        <p:spPr>
          <a:xfrm>
            <a:off x="281351" y="3525710"/>
            <a:ext cx="6645519" cy="2230260"/>
          </a:xfrm>
        </p:spPr>
        <p:txBody>
          <a:bodyPr>
            <a:normAutofit/>
          </a:bodyPr>
          <a:lstStyle/>
          <a:p>
            <a:r>
              <a:rPr lang="en-US" sz="2000" dirty="0" smtClean="0"/>
              <a:t>Material </a:t>
            </a:r>
            <a:r>
              <a:rPr lang="en-US" sz="2000" dirty="0"/>
              <a:t>goods are those which are tangible. ... The characteristics common to both material and non-material goods are that they have value and satisfy human wants. Economic and Non-economic Goods: Material goods are further divided into economic and non-economic goods</a:t>
            </a:r>
            <a:r>
              <a:rPr lang="en-US" sz="2000" dirty="0" smtClean="0"/>
              <a:t>.</a:t>
            </a:r>
          </a:p>
          <a:p>
            <a:endParaRPr lang="en-US" sz="2000" dirty="0"/>
          </a:p>
          <a:p>
            <a:r>
              <a:rPr lang="en-US" sz="2000" dirty="0" smtClean="0"/>
              <a:t>Sep </a:t>
            </a:r>
            <a:r>
              <a:rPr lang="en-US" sz="2000" dirty="0"/>
              <a:t>10, 2018</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697765" y="6110814"/>
            <a:ext cx="8070078" cy="369332"/>
          </a:xfrm>
          <a:prstGeom prst="rect">
            <a:avLst/>
          </a:prstGeom>
        </p:spPr>
        <p:txBody>
          <a:bodyPr wrap="square">
            <a:spAutoFit/>
          </a:bodyPr>
          <a:lstStyle/>
          <a:p>
            <a:r>
              <a:rPr lang="en-US" dirty="0">
                <a:solidFill>
                  <a:schemeClr val="bg1"/>
                </a:solidFill>
              </a:rPr>
              <a:t>https://www.quora.com/What-are-the-types-of-goods-economics</a:t>
            </a:r>
          </a:p>
        </p:txBody>
      </p:sp>
    </p:spTree>
    <p:extLst>
      <p:ext uri="{BB962C8B-B14F-4D97-AF65-F5344CB8AC3E}">
        <p14:creationId xmlns:p14="http://schemas.microsoft.com/office/powerpoint/2010/main" val="308211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1560" y="1437436"/>
            <a:ext cx="6480891" cy="2219691"/>
          </a:xfrm>
        </p:spPr>
        <p:txBody>
          <a:bodyPr anchor="ctr">
            <a:normAutofit/>
          </a:bodyPr>
          <a:lstStyle/>
          <a:p>
            <a:r>
              <a:rPr lang="en-US" sz="3600" dirty="0"/>
              <a:t>Distinguish between factor market and goods market in economics</a:t>
            </a:r>
          </a:p>
        </p:txBody>
      </p:sp>
      <p:sp>
        <p:nvSpPr>
          <p:cNvPr id="7" name="Subtitle 6"/>
          <p:cNvSpPr>
            <a:spLocks noGrp="1"/>
          </p:cNvSpPr>
          <p:nvPr>
            <p:ph type="subTitle" idx="1"/>
          </p:nvPr>
        </p:nvSpPr>
        <p:spPr>
          <a:xfrm>
            <a:off x="76913" y="3597783"/>
            <a:ext cx="6849958" cy="2286377"/>
          </a:xfrm>
        </p:spPr>
        <p:txBody>
          <a:bodyPr>
            <a:normAutofit/>
          </a:bodyPr>
          <a:lstStyle/>
          <a:p>
            <a:r>
              <a:rPr lang="en-US" sz="2000" dirty="0"/>
              <a:t>A factor market is different from the goods and services, or output, market—the market for finished products or services. In the latter, households are buyers and businesses are sellers. But in a factor market, the reverse is true: households are sellers and businesses are buyers</a:t>
            </a:r>
            <a:r>
              <a:rPr lang="en-US" sz="2000" dirty="0" smtClean="0"/>
              <a:t>.</a:t>
            </a:r>
          </a:p>
          <a:p>
            <a:endParaRPr lang="en-US" sz="2000" dirty="0"/>
          </a:p>
          <a:p>
            <a:r>
              <a:rPr lang="en-US" sz="2000" dirty="0" smtClean="0"/>
              <a:t>Jun </a:t>
            </a:r>
            <a:r>
              <a:rPr lang="en-US" sz="2000" dirty="0"/>
              <a:t>25, 2019</a:t>
            </a:r>
          </a:p>
        </p:txBody>
      </p:sp>
      <p:sp>
        <p:nvSpPr>
          <p:cNvPr id="2" name="Picture Placeholder 1"/>
          <p:cNvSpPr>
            <a:spLocks noGrp="1"/>
          </p:cNvSpPr>
          <p:nvPr>
            <p:ph type="pic" sz="quarter" idx="13"/>
          </p:nvPr>
        </p:nvSpPr>
        <p:spPr/>
      </p:sp>
      <p:pic>
        <p:nvPicPr>
          <p:cNvPr id="5" name="Picture 4"/>
          <p:cNvPicPr>
            <a:picLocks noChangeAspect="1"/>
          </p:cNvPicPr>
          <p:nvPr/>
        </p:nvPicPr>
        <p:blipFill>
          <a:blip r:embed="rId3"/>
          <a:stretch>
            <a:fillRect/>
          </a:stretch>
        </p:blipFill>
        <p:spPr>
          <a:xfrm>
            <a:off x="6981062" y="1310655"/>
            <a:ext cx="5210937" cy="430464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5810" y="102209"/>
            <a:ext cx="1819266" cy="1732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930385" y="6199349"/>
            <a:ext cx="5852949" cy="369332"/>
          </a:xfrm>
          <a:prstGeom prst="rect">
            <a:avLst/>
          </a:prstGeom>
        </p:spPr>
        <p:txBody>
          <a:bodyPr wrap="none">
            <a:spAutoFit/>
          </a:bodyPr>
          <a:lstStyle/>
          <a:p>
            <a:r>
              <a:rPr lang="en-US" dirty="0">
                <a:solidFill>
                  <a:schemeClr val="bg1"/>
                </a:solidFill>
              </a:rPr>
              <a:t>https://www.investopedia.com/terms/f/factor-market.asp</a:t>
            </a:r>
          </a:p>
        </p:txBody>
      </p:sp>
    </p:spTree>
    <p:extLst>
      <p:ext uri="{BB962C8B-B14F-4D97-AF65-F5344CB8AC3E}">
        <p14:creationId xmlns:p14="http://schemas.microsoft.com/office/powerpoint/2010/main" val="150568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inVertic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arn(inVertical)">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4873beb7-5857-4685-be1f-d57550cc96cc"/>
    <ds:schemaRef ds:uri="http://schemas.microsoft.com/office/infopath/2007/PartnerControls"/>
    <ds:schemaRef ds:uri="http://purl.org/dc/dcmitype/"/>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14188</TotalTime>
  <Words>2215</Words>
  <Application>Microsoft Office PowerPoint</Application>
  <PresentationFormat>Widescreen</PresentationFormat>
  <Paragraphs>266</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Edwardian Script ITC</vt:lpstr>
      <vt:lpstr>Euphemia</vt:lpstr>
      <vt:lpstr>Plantagenet Cherokee</vt:lpstr>
      <vt:lpstr>Wingdings</vt:lpstr>
      <vt:lpstr>Academic Literature 16x9</vt:lpstr>
      <vt:lpstr>Year eleven economics</vt:lpstr>
      <vt:lpstr>Scarcity</vt:lpstr>
      <vt:lpstr>Opportunity cost</vt:lpstr>
      <vt:lpstr>choice</vt:lpstr>
      <vt:lpstr>Identify scarcity, choice and opportunity cost</vt:lpstr>
      <vt:lpstr>Describe the relationship between scarcity, choice and opportunity cost</vt:lpstr>
      <vt:lpstr>Identify the factors of production</vt:lpstr>
      <vt:lpstr>describe the different types of economic goods and services</vt:lpstr>
      <vt:lpstr>Distinguish between factor market and goods market in economics</vt:lpstr>
      <vt:lpstr>Define specialization</vt:lpstr>
      <vt:lpstr>Define interdependence</vt:lpstr>
      <vt:lpstr>Define the concept of exchange</vt:lpstr>
      <vt:lpstr>Stages/sectors of production</vt:lpstr>
      <vt:lpstr>Stages/sectors of production </vt:lpstr>
      <vt:lpstr>4 economic questions</vt:lpstr>
      <vt:lpstr>4 economic systems</vt:lpstr>
      <vt:lpstr>How economic systems solve economic questions</vt:lpstr>
      <vt:lpstr>How Traditional Economic System solves economic questions</vt:lpstr>
      <vt:lpstr>How Command Economic System solves economic questions</vt:lpstr>
      <vt:lpstr>How market economic system solves economic questions</vt:lpstr>
      <vt:lpstr>How mixed economic system solves economic questions</vt:lpstr>
      <vt:lpstr>Production possibility frontier</vt:lpstr>
      <vt:lpstr>production possibility schedule in economics</vt:lpstr>
      <vt:lpstr>production possibility schedule in economics</vt:lpstr>
      <vt:lpstr>production possibility frontier in economics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eleven economics</dc:title>
  <dc:creator>User</dc:creator>
  <cp:lastModifiedBy>User</cp:lastModifiedBy>
  <cp:revision>38</cp:revision>
  <dcterms:created xsi:type="dcterms:W3CDTF">2019-08-26T23:31:50Z</dcterms:created>
  <dcterms:modified xsi:type="dcterms:W3CDTF">2020-02-26T23:19:41Z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